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65B4D6-F4FE-4F82-B292-58D26E6CF1A7}" v="22" dt="2023-01-28T23:19:26.8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78" autoAdjust="0"/>
  </p:normalViewPr>
  <p:slideViewPr>
    <p:cSldViewPr snapToGrid="0">
      <p:cViewPr varScale="1">
        <p:scale>
          <a:sx n="105" d="100"/>
          <a:sy n="105" d="100"/>
        </p:scale>
        <p:origin x="834" y="114"/>
      </p:cViewPr>
      <p:guideLst/>
    </p:cSldViewPr>
  </p:slideViewPr>
  <p:notesTextViewPr>
    <p:cViewPr>
      <p:scale>
        <a:sx n="3" d="2"/>
        <a:sy n="3" d="2"/>
      </p:scale>
      <p:origin x="0" y="-1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DF645-90B0-4F9C-8077-8B46F4BE32F9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E7CBE-8FC1-4633-8071-AC83072ED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E7CBE-8FC1-4633-8071-AC83072ED4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56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E7CBE-8FC1-4633-8071-AC83072ED4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43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E7CBE-8FC1-4633-8071-AC83072ED4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0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E7CBE-8FC1-4633-8071-AC83072ED4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45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E7CBE-8FC1-4633-8071-AC83072ED4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98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E7CBE-8FC1-4633-8071-AC83072ED4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75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E7CBE-8FC1-4633-8071-AC83072ED4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93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F1A97-B1EE-DCF8-94AA-E6EAE369B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B00C62-C8BD-1107-015D-AE82F4E8A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2B295-A8C4-D503-7B45-847238AD1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3056-FC76-4048-B2EC-47A6C32423F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5408C-B93C-AA6E-DA2F-ABF65D31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4DC6B-1199-ED20-A8CD-64EDAC0C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BFEB-CAD9-4C7E-B987-FD5BA3789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DA7DB-844E-AECD-52A6-E25599261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B1E89E-E723-A573-4E8F-D96DD98F5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414EA-42DC-B925-5DBE-A3135B3BC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3056-FC76-4048-B2EC-47A6C32423F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6226D-91D2-AC79-BF49-E060A37F2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85318-571D-3BCA-2E05-84DF4CF06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BFEB-CAD9-4C7E-B987-FD5BA3789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2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9D95BA-03B9-3FE9-C029-D5A62A4E02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76AD2-AC5C-B2B1-268A-2C43067973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920CE-BECF-ED55-3513-E6CE95D93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3056-FC76-4048-B2EC-47A6C32423F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EF751-ED91-FF1F-E30B-3316D1F2B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5BD70-372A-F280-A0C1-E70087CDD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BFEB-CAD9-4C7E-B987-FD5BA3789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8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CEED9-F7D7-61B0-2FBA-8972666C8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07DBD-76FC-F54A-6DA0-F58E24FAD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0B3AD-7F8F-10EE-412B-1249D75F1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3056-FC76-4048-B2EC-47A6C32423F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E9CDD-0F70-066E-E32C-01E77B666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F36EE-F6C8-7FDA-CFDB-281D90D03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BFEB-CAD9-4C7E-B987-FD5BA3789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3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D8E07-BB4B-A923-5912-661668D54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246F6-6A3E-FF59-F129-7FAEB4BD1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89A37-11AD-9AFD-B2D4-A5F1BBC8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3056-FC76-4048-B2EC-47A6C32423F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A49BB-0ED8-E2E5-FAEC-90F213086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E661D-3C37-106D-ED63-364A842AF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BFEB-CAD9-4C7E-B987-FD5BA3789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6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8243B-B7C7-8202-3E56-E0DAE3774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6A7DE-38B6-B53E-FA21-388B10FA2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D97A9E-00D0-B930-629E-1A5DBFDAC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94FFE-2831-52B5-149A-4F7717331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3056-FC76-4048-B2EC-47A6C32423F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CB084-528F-4B6A-478C-AB9390114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C0BEB-4121-4745-46E4-8F8A50184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BFEB-CAD9-4C7E-B987-FD5BA3789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4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371C1-1EE6-E47D-7AD6-CF3CCAAD5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D0D17-B0DC-4580-D610-B0A886E86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EDB77-0C8B-9A99-2AF8-F21668E15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18F66F-D891-4ED7-C90A-DEB11AF5C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402799-95E2-F59D-394D-42B7F13354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3E7567-D631-CB9B-F928-68111F9F1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3056-FC76-4048-B2EC-47A6C32423F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55DB01-AC38-0EA3-0927-BCB93D12B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5CBF84-1511-6991-288D-E24AD27AF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BFEB-CAD9-4C7E-B987-FD5BA3789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077BA-CAAF-07A9-2C35-43FAFCA15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926016-0701-B98C-1AC3-C531DDA16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3056-FC76-4048-B2EC-47A6C32423F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4EC7E5-1B19-85D3-C51B-762947B19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0953AA-1A9C-5580-1DF7-5CF96BA8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BFEB-CAD9-4C7E-B987-FD5BA3789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6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8EF89A-8D88-9E59-DC20-54D364066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3056-FC76-4048-B2EC-47A6C32423F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408876-40C8-678E-D425-8A9D6AF2C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549428-F2AC-3460-067E-476F2C8D9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BFEB-CAD9-4C7E-B987-FD5BA3789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0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36B62-5A91-761A-11A2-C10A1AB48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56194-5039-C426-3328-0C41806F8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FE722D-A05E-6A8F-9DFA-04B69D8F3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C082C-C3E7-BB30-C274-1A82C3282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3056-FC76-4048-B2EC-47A6C32423F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36B67C-EC2A-A331-7FA8-805834ECD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1DCB3B-2B81-B193-FF6C-CFC5D297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BFEB-CAD9-4C7E-B987-FD5BA3789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7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1F7E4-62AA-5D08-6007-19F0C495A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471418-5A1D-2C9D-C6DC-AD54D5077D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E89BBA-36D3-E232-D41B-082EAC9B4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22B06-1E21-66E5-90AD-0B8425EDD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3056-FC76-4048-B2EC-47A6C32423F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104A34-23FD-E652-FA00-812EBFC7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D8174-FEEE-4B2B-F365-851834780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BFEB-CAD9-4C7E-B987-FD5BA3789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4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C6A11B-DCF0-A2DB-CE02-462AA9195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EE330C-A3D3-5570-9E20-DC559E912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ECDE1-4FCB-D17C-64BD-266E115956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A3056-FC76-4048-B2EC-47A6C32423F3}" type="datetimeFigureOut">
              <a:rPr lang="en-US" smtClean="0"/>
              <a:t>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9ED41-C868-6213-A071-AC99C042B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90C17-FE70-5328-34F1-54B3D86BD5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6BFEB-CAD9-4C7E-B987-FD5BA3789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8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252E9-79BD-62AF-9FB8-2880BC6C1C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15DFF1-AA35-A780-7A52-9E1BD09E85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Close-up of a waterfall">
            <a:extLst>
              <a:ext uri="{FF2B5EF4-FFF2-40B4-BE49-F238E27FC236}">
                <a16:creationId xmlns:a16="http://schemas.microsoft.com/office/drawing/2014/main" id="{A0DE9956-933B-A3D2-065D-38EACF3C98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CB6F55-1322-D0A1-5FA1-9086FAC7A6FB}"/>
              </a:ext>
            </a:extLst>
          </p:cNvPr>
          <p:cNvSpPr txBox="1"/>
          <p:nvPr/>
        </p:nvSpPr>
        <p:spPr>
          <a:xfrm>
            <a:off x="3849535" y="3167132"/>
            <a:ext cx="447567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Lessons from Hebrews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047FF2-4689-AC54-231A-EEF473BF6BA3}"/>
              </a:ext>
            </a:extLst>
          </p:cNvPr>
          <p:cNvSpPr txBox="1"/>
          <p:nvPr/>
        </p:nvSpPr>
        <p:spPr>
          <a:xfrm>
            <a:off x="4901239" y="3794537"/>
            <a:ext cx="23722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/>
              <a:t>Part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6F1B52-C5FF-6BB1-56F3-178E431A3BDB}"/>
              </a:ext>
            </a:extLst>
          </p:cNvPr>
          <p:cNvSpPr txBox="1"/>
          <p:nvPr/>
        </p:nvSpPr>
        <p:spPr>
          <a:xfrm>
            <a:off x="4344837" y="5257800"/>
            <a:ext cx="35023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Hebrews 3-4</a:t>
            </a:r>
          </a:p>
        </p:txBody>
      </p:sp>
    </p:spTree>
    <p:extLst>
      <p:ext uri="{BB962C8B-B14F-4D97-AF65-F5344CB8AC3E}">
        <p14:creationId xmlns:p14="http://schemas.microsoft.com/office/powerpoint/2010/main" val="45670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lose-up of a waterfall">
            <a:extLst>
              <a:ext uri="{FF2B5EF4-FFF2-40B4-BE49-F238E27FC236}">
                <a16:creationId xmlns:a16="http://schemas.microsoft.com/office/drawing/2014/main" id="{543D7BE6-2A5A-A6F7-E44C-578629BD9A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8358A85-8A2F-EB33-6BD9-CAF164512CB7}"/>
              </a:ext>
            </a:extLst>
          </p:cNvPr>
          <p:cNvSpPr txBox="1"/>
          <p:nvPr/>
        </p:nvSpPr>
        <p:spPr>
          <a:xfrm>
            <a:off x="172529" y="810883"/>
            <a:ext cx="37920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Theme of Hebrews: Jesus is greater (and so is the N.T.)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/>
              <a:t>Than angels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/>
              <a:t>Greatest high priest + Greater priesthood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/>
              <a:t>Better covenant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/>
              <a:t>Better promises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900231-A08D-4956-DDAC-ABB032CF633E}"/>
              </a:ext>
            </a:extLst>
          </p:cNvPr>
          <p:cNvSpPr txBox="1"/>
          <p:nvPr/>
        </p:nvSpPr>
        <p:spPr>
          <a:xfrm>
            <a:off x="5503296" y="149535"/>
            <a:ext cx="72016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Chapter 1: Jesus is God’s Son and greater than the angels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6315C3-125D-613C-1FF1-BAFB84BAD707}"/>
              </a:ext>
            </a:extLst>
          </p:cNvPr>
          <p:cNvSpPr txBox="1"/>
          <p:nvPr/>
        </p:nvSpPr>
        <p:spPr>
          <a:xfrm>
            <a:off x="5496466" y="1041023"/>
            <a:ext cx="75639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Chapter 2: Signs of drifting away</a:t>
            </a:r>
          </a:p>
          <a:p>
            <a:r>
              <a:rPr lang="en-US" sz="3000" dirty="0"/>
              <a:t>Jesus’ humanity</a:t>
            </a:r>
          </a:p>
          <a:p>
            <a:r>
              <a:rPr lang="en-US" sz="3000" dirty="0"/>
              <a:t>Comfort from Jesus during temptation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F57E02-1D27-EDC7-B2B4-54219CCD4127}"/>
              </a:ext>
            </a:extLst>
          </p:cNvPr>
          <p:cNvSpPr txBox="1"/>
          <p:nvPr/>
        </p:nvSpPr>
        <p:spPr>
          <a:xfrm>
            <a:off x="5489279" y="2459504"/>
            <a:ext cx="7201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Chapter 3: Jesus is our High Priest</a:t>
            </a:r>
          </a:p>
          <a:p>
            <a:r>
              <a:rPr lang="en-US" sz="3000" dirty="0"/>
              <a:t>We are God’s House</a:t>
            </a:r>
          </a:p>
          <a:p>
            <a:r>
              <a:rPr lang="en-US" sz="3000" b="1" u="sng" dirty="0"/>
              <a:t>Encourage One Another</a:t>
            </a:r>
          </a:p>
          <a:p>
            <a:r>
              <a:rPr lang="en-US" sz="3000" b="1" u="sng" dirty="0"/>
              <a:t>Believe and Enter In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BD659A-C668-10FC-2307-DCC061ECF7D7}"/>
              </a:ext>
            </a:extLst>
          </p:cNvPr>
          <p:cNvSpPr txBox="1"/>
          <p:nvPr/>
        </p:nvSpPr>
        <p:spPr>
          <a:xfrm>
            <a:off x="5489279" y="4331756"/>
            <a:ext cx="76933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Chapter 4: </a:t>
            </a:r>
            <a:r>
              <a:rPr lang="en-US" sz="3000" b="1" u="sng" dirty="0"/>
              <a:t>Watch out for drifting away</a:t>
            </a:r>
          </a:p>
          <a:p>
            <a:r>
              <a:rPr lang="en-US" sz="3000" b="1" u="sng" dirty="0"/>
              <a:t>Future rest</a:t>
            </a:r>
          </a:p>
          <a:p>
            <a:r>
              <a:rPr lang="en-US" sz="3000" dirty="0"/>
              <a:t>Power of God’s word</a:t>
            </a:r>
          </a:p>
          <a:p>
            <a:r>
              <a:rPr lang="en-US" sz="3000" dirty="0"/>
              <a:t>God is omniscient/all-seeing</a:t>
            </a:r>
          </a:p>
          <a:p>
            <a:r>
              <a:rPr lang="en-US" sz="3000" dirty="0"/>
              <a:t>We can always pray</a:t>
            </a:r>
          </a:p>
          <a:p>
            <a:endParaRPr lang="en-US" sz="300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CA8D908-030C-62C8-3BA9-1A3D49BDDF24}"/>
              </a:ext>
            </a:extLst>
          </p:cNvPr>
          <p:cNvCxnSpPr>
            <a:cxnSpLocks/>
          </p:cNvCxnSpPr>
          <p:nvPr/>
        </p:nvCxnSpPr>
        <p:spPr>
          <a:xfrm flipV="1">
            <a:off x="4832950" y="2976113"/>
            <a:ext cx="663516" cy="706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E1749F7-7E94-1699-5F9B-93F57E421C59}"/>
              </a:ext>
            </a:extLst>
          </p:cNvPr>
          <p:cNvSpPr txBox="1"/>
          <p:nvPr/>
        </p:nvSpPr>
        <p:spPr>
          <a:xfrm>
            <a:off x="3703606" y="3682131"/>
            <a:ext cx="1705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This lesson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ABB434D-52EA-3740-8DA3-1562C4E64B22}"/>
              </a:ext>
            </a:extLst>
          </p:cNvPr>
          <p:cNvCxnSpPr>
            <a:cxnSpLocks/>
          </p:cNvCxnSpPr>
          <p:nvPr/>
        </p:nvCxnSpPr>
        <p:spPr>
          <a:xfrm>
            <a:off x="4832950" y="4118931"/>
            <a:ext cx="663516" cy="435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15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lose-up of a waterfall">
            <a:extLst>
              <a:ext uri="{FF2B5EF4-FFF2-40B4-BE49-F238E27FC236}">
                <a16:creationId xmlns:a16="http://schemas.microsoft.com/office/drawing/2014/main" id="{66AD4E3F-18E8-689C-1C9F-B4C5B7C6DE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EB40AF-4109-54D3-F81C-3A486E956704}"/>
              </a:ext>
            </a:extLst>
          </p:cNvPr>
          <p:cNvSpPr txBox="1"/>
          <p:nvPr/>
        </p:nvSpPr>
        <p:spPr>
          <a:xfrm>
            <a:off x="566796" y="335699"/>
            <a:ext cx="209876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/>
              <a:t>Chapter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3E38A6-BF52-C1A2-9B41-6C6DD01E6DD4}"/>
              </a:ext>
            </a:extLst>
          </p:cNvPr>
          <p:cNvSpPr txBox="1"/>
          <p:nvPr/>
        </p:nvSpPr>
        <p:spPr>
          <a:xfrm>
            <a:off x="444494" y="1240077"/>
            <a:ext cx="34631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Jesus is an </a:t>
            </a:r>
            <a:r>
              <a:rPr lang="en-US" sz="3000" i="1" u="sng" dirty="0"/>
              <a:t>Apostle</a:t>
            </a:r>
            <a:r>
              <a:rPr lang="en-US" sz="3000" dirty="0"/>
              <a:t> and our </a:t>
            </a:r>
            <a:r>
              <a:rPr lang="en-US" sz="3000" i="1" u="sng" dirty="0"/>
              <a:t>High Priest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8DAE60-C183-9FAC-DE2F-BDC41C3ECCE0}"/>
              </a:ext>
            </a:extLst>
          </p:cNvPr>
          <p:cNvSpPr txBox="1"/>
          <p:nvPr/>
        </p:nvSpPr>
        <p:spPr>
          <a:xfrm>
            <a:off x="444494" y="2229122"/>
            <a:ext cx="43009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Jesus is greater than Moses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A82112D-8F9A-AFD5-550E-105BCDAB59CE}"/>
              </a:ext>
            </a:extLst>
          </p:cNvPr>
          <p:cNvCxnSpPr>
            <a:cxnSpLocks/>
          </p:cNvCxnSpPr>
          <p:nvPr/>
        </p:nvCxnSpPr>
        <p:spPr>
          <a:xfrm flipV="1">
            <a:off x="3554083" y="1402080"/>
            <a:ext cx="993968" cy="176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ECFDC51-37D3-AFA8-53F5-8943AD545936}"/>
              </a:ext>
            </a:extLst>
          </p:cNvPr>
          <p:cNvSpPr txBox="1"/>
          <p:nvPr/>
        </p:nvSpPr>
        <p:spPr>
          <a:xfrm>
            <a:off x="4662350" y="894248"/>
            <a:ext cx="25951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Apostle = Sent Out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D5D1A63-F16C-8CFB-A239-C8BFDA0EC080}"/>
              </a:ext>
            </a:extLst>
          </p:cNvPr>
          <p:cNvCxnSpPr>
            <a:cxnSpLocks/>
          </p:cNvCxnSpPr>
          <p:nvPr/>
        </p:nvCxnSpPr>
        <p:spPr>
          <a:xfrm>
            <a:off x="3643940" y="1992702"/>
            <a:ext cx="904111" cy="165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4177072-6272-E7CA-D153-0F7214255807}"/>
              </a:ext>
            </a:extLst>
          </p:cNvPr>
          <p:cNvSpPr txBox="1"/>
          <p:nvPr/>
        </p:nvSpPr>
        <p:spPr>
          <a:xfrm>
            <a:off x="4662350" y="1909911"/>
            <a:ext cx="491707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Idea the writer continually mentions this point throughout the book (God appointed Him, He offered Himself as a sacrifice to take away our sins, is at God’s right hand as our mediator)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315E20-D6D1-EE45-CD88-A2AC9095F19E}"/>
              </a:ext>
            </a:extLst>
          </p:cNvPr>
          <p:cNvSpPr txBox="1"/>
          <p:nvPr/>
        </p:nvSpPr>
        <p:spPr>
          <a:xfrm>
            <a:off x="406534" y="3156609"/>
            <a:ext cx="40335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Jesus has a greater position concerning God’s house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9E7E3E-87E6-042D-544A-3A9A5FE9FA98}"/>
              </a:ext>
            </a:extLst>
          </p:cNvPr>
          <p:cNvSpPr txBox="1"/>
          <p:nvPr/>
        </p:nvSpPr>
        <p:spPr>
          <a:xfrm>
            <a:off x="406534" y="4575781"/>
            <a:ext cx="37929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We are God’s house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21340AF-82ED-40BD-9129-FCF5B78431D9}"/>
              </a:ext>
            </a:extLst>
          </p:cNvPr>
          <p:cNvSpPr txBox="1"/>
          <p:nvPr/>
        </p:nvSpPr>
        <p:spPr>
          <a:xfrm>
            <a:off x="475356" y="5749240"/>
            <a:ext cx="22816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Hold Fast!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1DC8ED4-4605-B83C-0CBB-BC3B00C8C32E}"/>
              </a:ext>
            </a:extLst>
          </p:cNvPr>
          <p:cNvCxnSpPr>
            <a:cxnSpLocks/>
          </p:cNvCxnSpPr>
          <p:nvPr/>
        </p:nvCxnSpPr>
        <p:spPr>
          <a:xfrm flipV="1">
            <a:off x="2269847" y="5958827"/>
            <a:ext cx="2368012" cy="67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AC67BA7-E9BF-132E-A3D9-5043B2043CB8}"/>
              </a:ext>
            </a:extLst>
          </p:cNvPr>
          <p:cNvSpPr txBox="1"/>
          <p:nvPr/>
        </p:nvSpPr>
        <p:spPr>
          <a:xfrm>
            <a:off x="4615543" y="5676703"/>
            <a:ext cx="29609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“Therefore…”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07359E-FD7D-918F-F3FC-0979AF3F51B8}"/>
              </a:ext>
            </a:extLst>
          </p:cNvPr>
          <p:cNvSpPr txBox="1"/>
          <p:nvPr/>
        </p:nvSpPr>
        <p:spPr>
          <a:xfrm>
            <a:off x="353838" y="5194479"/>
            <a:ext cx="38320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“If…” -- conditional</a:t>
            </a:r>
          </a:p>
        </p:txBody>
      </p:sp>
    </p:spTree>
    <p:extLst>
      <p:ext uri="{BB962C8B-B14F-4D97-AF65-F5344CB8AC3E}">
        <p14:creationId xmlns:p14="http://schemas.microsoft.com/office/powerpoint/2010/main" val="37147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lose-up of a waterfall">
            <a:extLst>
              <a:ext uri="{FF2B5EF4-FFF2-40B4-BE49-F238E27FC236}">
                <a16:creationId xmlns:a16="http://schemas.microsoft.com/office/drawing/2014/main" id="{E99CFF76-0BB4-E0AA-2AB1-E8F1E27135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59D9B31-6291-205B-6EEB-DA83F95189BB}"/>
              </a:ext>
            </a:extLst>
          </p:cNvPr>
          <p:cNvSpPr txBox="1"/>
          <p:nvPr/>
        </p:nvSpPr>
        <p:spPr>
          <a:xfrm>
            <a:off x="473528" y="471348"/>
            <a:ext cx="322761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/>
              <a:t>Today… believe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CE4EBE-4300-69FB-57A8-33344C43A3B1}"/>
              </a:ext>
            </a:extLst>
          </p:cNvPr>
          <p:cNvSpPr txBox="1"/>
          <p:nvPr/>
        </p:nvSpPr>
        <p:spPr>
          <a:xfrm>
            <a:off x="838198" y="1415653"/>
            <a:ext cx="41564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Holy Spirit </a:t>
            </a:r>
            <a:r>
              <a:rPr lang="en-US" sz="3000" b="1" i="1" u="sng" dirty="0"/>
              <a:t>says</a:t>
            </a:r>
            <a:r>
              <a:rPr lang="en-US" sz="3000" dirty="0"/>
              <a:t> (present tense)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3A0D9D-CB8B-8646-3E16-6914975C11D6}"/>
              </a:ext>
            </a:extLst>
          </p:cNvPr>
          <p:cNvSpPr txBox="1"/>
          <p:nvPr/>
        </p:nvSpPr>
        <p:spPr>
          <a:xfrm>
            <a:off x="838198" y="2962976"/>
            <a:ext cx="39580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Don’t be like Israel… listen and obey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B8B4C0-8525-3B57-0DA2-2E4ADC24C37C}"/>
              </a:ext>
            </a:extLst>
          </p:cNvPr>
          <p:cNvSpPr txBox="1"/>
          <p:nvPr/>
        </p:nvSpPr>
        <p:spPr>
          <a:xfrm>
            <a:off x="723899" y="4510299"/>
            <a:ext cx="44413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God’s rest is one we ought to desperately desire to enter – there is no other rest like 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CA5307-F552-819C-A516-E96509EF0E44}"/>
              </a:ext>
            </a:extLst>
          </p:cNvPr>
          <p:cNvSpPr txBox="1"/>
          <p:nvPr/>
        </p:nvSpPr>
        <p:spPr>
          <a:xfrm>
            <a:off x="8577942" y="1467550"/>
            <a:ext cx="277585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“Any one of you”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F65238-C27E-FDDB-20B5-91071E027E42}"/>
              </a:ext>
            </a:extLst>
          </p:cNvPr>
          <p:cNvSpPr txBox="1"/>
          <p:nvPr/>
        </p:nvSpPr>
        <p:spPr>
          <a:xfrm>
            <a:off x="8585564" y="2048763"/>
            <a:ext cx="27105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Encourage </a:t>
            </a:r>
            <a:r>
              <a:rPr lang="en-US" sz="2500" i="1" dirty="0"/>
              <a:t>daily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who can you encourage today?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4DB083F-98DA-CC27-3179-ADE937A40A0C}"/>
              </a:ext>
            </a:extLst>
          </p:cNvPr>
          <p:cNvCxnSpPr>
            <a:cxnSpLocks/>
          </p:cNvCxnSpPr>
          <p:nvPr/>
        </p:nvCxnSpPr>
        <p:spPr>
          <a:xfrm flipH="1">
            <a:off x="8273143" y="3679979"/>
            <a:ext cx="689065" cy="604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BE5BC6E-EEFC-494A-6BB9-9AD8A8F0DABA}"/>
              </a:ext>
            </a:extLst>
          </p:cNvPr>
          <p:cNvSpPr txBox="1"/>
          <p:nvPr/>
        </p:nvSpPr>
        <p:spPr>
          <a:xfrm>
            <a:off x="6671854" y="4284617"/>
            <a:ext cx="31862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/>
              <a:t>Daily encouragement leads to softer hearts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6D882DF-601B-C089-82E9-DEAF238ADD8F}"/>
              </a:ext>
            </a:extLst>
          </p:cNvPr>
          <p:cNvCxnSpPr>
            <a:cxnSpLocks/>
          </p:cNvCxnSpPr>
          <p:nvPr/>
        </p:nvCxnSpPr>
        <p:spPr>
          <a:xfrm>
            <a:off x="8055428" y="5133547"/>
            <a:ext cx="296092" cy="513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F3A338A-87E7-DAD2-7957-FC1288B113AE}"/>
              </a:ext>
            </a:extLst>
          </p:cNvPr>
          <p:cNvSpPr txBox="1"/>
          <p:nvPr/>
        </p:nvSpPr>
        <p:spPr>
          <a:xfrm>
            <a:off x="7549243" y="5615750"/>
            <a:ext cx="295773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Sin hardens, encouragement softens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D7C11D4-542B-B83C-AACA-E383480B50BE}"/>
              </a:ext>
            </a:extLst>
          </p:cNvPr>
          <p:cNvSpPr txBox="1"/>
          <p:nvPr/>
        </p:nvSpPr>
        <p:spPr>
          <a:xfrm>
            <a:off x="4526523" y="2431316"/>
            <a:ext cx="35904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/>
              <a:t>“</a:t>
            </a:r>
            <a:r>
              <a:rPr lang="en-US" sz="2500" b="1" u="sng" dirty="0"/>
              <a:t>…[encouraging] needs to be more </a:t>
            </a:r>
            <a:r>
              <a:rPr lang="en-US" sz="3000" b="1" u="sng" dirty="0"/>
              <a:t>than</a:t>
            </a:r>
            <a:r>
              <a:rPr lang="en-US" sz="2500" b="1" u="sng" dirty="0"/>
              <a:t> just Sunday</a:t>
            </a:r>
            <a:r>
              <a:rPr lang="en-US" sz="2500" b="1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575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lose-up of a waterfall">
            <a:extLst>
              <a:ext uri="{FF2B5EF4-FFF2-40B4-BE49-F238E27FC236}">
                <a16:creationId xmlns:a16="http://schemas.microsoft.com/office/drawing/2014/main" id="{3B98C0D5-6089-610A-0E0B-76F6CE6F88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59D9B31-6291-205B-6EEB-DA83F95189BB}"/>
              </a:ext>
            </a:extLst>
          </p:cNvPr>
          <p:cNvSpPr txBox="1"/>
          <p:nvPr/>
        </p:nvSpPr>
        <p:spPr>
          <a:xfrm>
            <a:off x="473528" y="471348"/>
            <a:ext cx="322761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/>
              <a:t>Today… believe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8C7E82-440D-7E1A-7103-D43C4724AB8F}"/>
              </a:ext>
            </a:extLst>
          </p:cNvPr>
          <p:cNvSpPr txBox="1"/>
          <p:nvPr/>
        </p:nvSpPr>
        <p:spPr>
          <a:xfrm>
            <a:off x="952500" y="1410789"/>
            <a:ext cx="33779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Sin </a:t>
            </a:r>
            <a:r>
              <a:rPr lang="en-US" sz="3000" b="1" u="sng" dirty="0"/>
              <a:t>lies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/>
              <a:t>“God doesn’t want you to have fun”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/>
              <a:t>“God wants you to be happy”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/>
              <a:t>“God/others won’t find out”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/>
              <a:t>“Just this one time”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543EDE-6A94-C7CD-5D5B-7063B926908D}"/>
              </a:ext>
            </a:extLst>
          </p:cNvPr>
          <p:cNvSpPr txBox="1"/>
          <p:nvPr/>
        </p:nvSpPr>
        <p:spPr>
          <a:xfrm>
            <a:off x="8122920" y="1410789"/>
            <a:ext cx="323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Don’t be hardened! You’re a partaker of Christ!</a:t>
            </a:r>
          </a:p>
          <a:p>
            <a:r>
              <a:rPr lang="en-US" sz="3000" dirty="0"/>
              <a:t>If… – conditional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5BC45F-D677-6B6D-763C-4B7157C79B5F}"/>
              </a:ext>
            </a:extLst>
          </p:cNvPr>
          <p:cNvSpPr txBox="1"/>
          <p:nvPr/>
        </p:nvSpPr>
        <p:spPr>
          <a:xfrm>
            <a:off x="8122920" y="3765279"/>
            <a:ext cx="31165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Don’t be like Israel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/>
              <a:t>Unbelief held them out of rest</a:t>
            </a:r>
          </a:p>
        </p:txBody>
      </p:sp>
    </p:spTree>
    <p:extLst>
      <p:ext uri="{BB962C8B-B14F-4D97-AF65-F5344CB8AC3E}">
        <p14:creationId xmlns:p14="http://schemas.microsoft.com/office/powerpoint/2010/main" val="154818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lose-up of a waterfall">
            <a:extLst>
              <a:ext uri="{FF2B5EF4-FFF2-40B4-BE49-F238E27FC236}">
                <a16:creationId xmlns:a16="http://schemas.microsoft.com/office/drawing/2014/main" id="{C9C52201-EB78-5F5F-AA3C-444E9C2396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628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1FCD1B-EF19-F6ED-F656-1664D1B28778}"/>
              </a:ext>
            </a:extLst>
          </p:cNvPr>
          <p:cNvSpPr txBox="1"/>
          <p:nvPr/>
        </p:nvSpPr>
        <p:spPr>
          <a:xfrm>
            <a:off x="513806" y="548640"/>
            <a:ext cx="321346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/>
              <a:t>Chapter 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95DA3B-8C54-B5DB-3B97-A79A41F9736A}"/>
              </a:ext>
            </a:extLst>
          </p:cNvPr>
          <p:cNvSpPr txBox="1"/>
          <p:nvPr/>
        </p:nvSpPr>
        <p:spPr>
          <a:xfrm>
            <a:off x="513807" y="1410789"/>
            <a:ext cx="3291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Be afraid of people coming short of God’s rest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E7F5D43-4E9E-D33B-C75A-C788E8E742D4}"/>
              </a:ext>
            </a:extLst>
          </p:cNvPr>
          <p:cNvCxnSpPr>
            <a:cxnSpLocks/>
          </p:cNvCxnSpPr>
          <p:nvPr/>
        </p:nvCxnSpPr>
        <p:spPr>
          <a:xfrm>
            <a:off x="3487743" y="2006669"/>
            <a:ext cx="1238916" cy="103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B704019-E549-E617-E3DE-47FCED8BEFF0}"/>
              </a:ext>
            </a:extLst>
          </p:cNvPr>
          <p:cNvSpPr txBox="1"/>
          <p:nvPr/>
        </p:nvSpPr>
        <p:spPr>
          <a:xfrm>
            <a:off x="4777473" y="1913962"/>
            <a:ext cx="28128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Tried at one point but stopped towards the end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2DD27A3-B893-142C-689C-F71B6D8C0072}"/>
              </a:ext>
            </a:extLst>
          </p:cNvPr>
          <p:cNvCxnSpPr>
            <a:cxnSpLocks/>
          </p:cNvCxnSpPr>
          <p:nvPr/>
        </p:nvCxnSpPr>
        <p:spPr>
          <a:xfrm flipV="1">
            <a:off x="3361509" y="1237575"/>
            <a:ext cx="807720" cy="230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206A46-314E-3E00-29D3-D272C40D1F41}"/>
              </a:ext>
            </a:extLst>
          </p:cNvPr>
          <p:cNvSpPr txBox="1"/>
          <p:nvPr/>
        </p:nvSpPr>
        <p:spPr>
          <a:xfrm>
            <a:off x="4201966" y="898299"/>
            <a:ext cx="37708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“Any one of you” – we are in this together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2A6F57-5479-1B5D-2578-EA07548A198A}"/>
              </a:ext>
            </a:extLst>
          </p:cNvPr>
          <p:cNvSpPr txBox="1"/>
          <p:nvPr/>
        </p:nvSpPr>
        <p:spPr>
          <a:xfrm>
            <a:off x="513806" y="2834824"/>
            <a:ext cx="30871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Drifting away is a slow process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AC8C48-F34D-8223-442E-A3AB3E8F4644}"/>
              </a:ext>
            </a:extLst>
          </p:cNvPr>
          <p:cNvSpPr txBox="1"/>
          <p:nvPr/>
        </p:nvSpPr>
        <p:spPr>
          <a:xfrm>
            <a:off x="513807" y="3842716"/>
            <a:ext cx="67410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We have good news preached to us. Israel did too, but the ingredients didn’t mix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/>
              <a:t>Hearing + faith = profit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071CFF-FE69-C5D0-A539-D498D76E0BA8}"/>
              </a:ext>
            </a:extLst>
          </p:cNvPr>
          <p:cNvSpPr txBox="1"/>
          <p:nvPr/>
        </p:nvSpPr>
        <p:spPr>
          <a:xfrm>
            <a:off x="513806" y="5505729"/>
            <a:ext cx="45844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7</a:t>
            </a:r>
            <a:r>
              <a:rPr lang="en-US" sz="3000" baseline="30000" dirty="0"/>
              <a:t>th</a:t>
            </a:r>
            <a:r>
              <a:rPr lang="en-US" sz="3000" dirty="0"/>
              <a:t> day – call to Gen 2:2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9A0FCA-B546-6E2D-E408-B63F510DC230}"/>
              </a:ext>
            </a:extLst>
          </p:cNvPr>
          <p:cNvSpPr txBox="1"/>
          <p:nvPr/>
        </p:nvSpPr>
        <p:spPr>
          <a:xfrm>
            <a:off x="8023591" y="898299"/>
            <a:ext cx="377081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3:19 = unbelief</a:t>
            </a:r>
          </a:p>
          <a:p>
            <a:r>
              <a:rPr lang="en-US" sz="3000" dirty="0"/>
              <a:t>4:6 = disobedience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Belief + obedience = connected idea (Mark 16:16)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662678-7BD3-49F7-DEA4-C4197F141203}"/>
              </a:ext>
            </a:extLst>
          </p:cNvPr>
          <p:cNvSpPr txBox="1"/>
          <p:nvPr/>
        </p:nvSpPr>
        <p:spPr>
          <a:xfrm>
            <a:off x="8023590" y="3540339"/>
            <a:ext cx="40727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Creation’s day, Moses’ day, David’s day, Joshua’s day, our day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B02D97-3E3D-F6C3-4FA1-ECC7B2E58804}"/>
              </a:ext>
            </a:extLst>
          </p:cNvPr>
          <p:cNvSpPr txBox="1"/>
          <p:nvPr/>
        </p:nvSpPr>
        <p:spPr>
          <a:xfrm>
            <a:off x="8023590" y="5439355"/>
            <a:ext cx="2754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We can join God in His rest</a:t>
            </a:r>
          </a:p>
        </p:txBody>
      </p:sp>
    </p:spTree>
    <p:extLst>
      <p:ext uri="{BB962C8B-B14F-4D97-AF65-F5344CB8AC3E}">
        <p14:creationId xmlns:p14="http://schemas.microsoft.com/office/powerpoint/2010/main" val="7976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se-up of a waterfall">
            <a:extLst>
              <a:ext uri="{FF2B5EF4-FFF2-40B4-BE49-F238E27FC236}">
                <a16:creationId xmlns:a16="http://schemas.microsoft.com/office/drawing/2014/main" id="{6A3E9C61-BBEC-B096-A9ED-8B83AD3E26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3FE64F-A427-225F-2D17-78667D2F39F3}"/>
              </a:ext>
            </a:extLst>
          </p:cNvPr>
          <p:cNvSpPr txBox="1"/>
          <p:nvPr/>
        </p:nvSpPr>
        <p:spPr>
          <a:xfrm>
            <a:off x="474453" y="457200"/>
            <a:ext cx="188918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/>
              <a:t>Diligence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229D95-B303-EC6B-10F4-48A011FE55F2}"/>
              </a:ext>
            </a:extLst>
          </p:cNvPr>
          <p:cNvSpPr txBox="1"/>
          <p:nvPr/>
        </p:nvSpPr>
        <p:spPr>
          <a:xfrm>
            <a:off x="3719422" y="1486735"/>
            <a:ext cx="47531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Therefore, let us be </a:t>
            </a:r>
            <a:r>
              <a:rPr lang="en-US" sz="3000" b="1" dirty="0"/>
              <a:t>diligent</a:t>
            </a:r>
            <a:endParaRPr lang="en-US" sz="3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9834E1-88C6-F601-03D0-DAFF03A0C385}"/>
              </a:ext>
            </a:extLst>
          </p:cNvPr>
          <p:cNvSpPr txBox="1"/>
          <p:nvPr/>
        </p:nvSpPr>
        <p:spPr>
          <a:xfrm>
            <a:off x="569342" y="2117676"/>
            <a:ext cx="32521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We must work to enter God’s rest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B8AEBE-EFBD-E349-5DAE-0616FE890EEE}"/>
              </a:ext>
            </a:extLst>
          </p:cNvPr>
          <p:cNvSpPr txBox="1"/>
          <p:nvPr/>
        </p:nvSpPr>
        <p:spPr>
          <a:xfrm>
            <a:off x="569342" y="3237028"/>
            <a:ext cx="315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“No one” – not just personal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5784BB-E623-7650-3876-909968833FE5}"/>
              </a:ext>
            </a:extLst>
          </p:cNvPr>
          <p:cNvSpPr txBox="1"/>
          <p:nvPr/>
        </p:nvSpPr>
        <p:spPr>
          <a:xfrm>
            <a:off x="569342" y="4541417"/>
            <a:ext cx="34246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God’s word is sharp and hurts + you can’t hide from God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9B14BF-22B1-D30A-5680-92902AE88B2D}"/>
              </a:ext>
            </a:extLst>
          </p:cNvPr>
          <p:cNvSpPr txBox="1"/>
          <p:nvPr/>
        </p:nvSpPr>
        <p:spPr>
          <a:xfrm>
            <a:off x="7548114" y="2879424"/>
            <a:ext cx="40745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You won’t be perfect… but remember we have Jesus, so let us draw near with confidence to receive mercy and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5E8CC5-E87C-BD84-0D85-61B6143C893F}"/>
              </a:ext>
            </a:extLst>
          </p:cNvPr>
          <p:cNvSpPr txBox="1"/>
          <p:nvPr/>
        </p:nvSpPr>
        <p:spPr>
          <a:xfrm>
            <a:off x="4047224" y="2221365"/>
            <a:ext cx="3104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You can’t just drift in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E4FDDAD-1F08-9D40-19D8-6E63F9A13BC8}"/>
              </a:ext>
            </a:extLst>
          </p:cNvPr>
          <p:cNvCxnSpPr/>
          <p:nvPr/>
        </p:nvCxnSpPr>
        <p:spPr>
          <a:xfrm>
            <a:off x="3416060" y="2625507"/>
            <a:ext cx="5779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11916A1-E4E0-E964-A294-D0486AE79A1B}"/>
              </a:ext>
            </a:extLst>
          </p:cNvPr>
          <p:cNvCxnSpPr/>
          <p:nvPr/>
        </p:nvCxnSpPr>
        <p:spPr>
          <a:xfrm>
            <a:off x="3821501" y="5779008"/>
            <a:ext cx="642266" cy="64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15B47EB-D17A-BCFC-EF5D-185B2BB43E85}"/>
              </a:ext>
            </a:extLst>
          </p:cNvPr>
          <p:cNvSpPr txBox="1"/>
          <p:nvPr/>
        </p:nvSpPr>
        <p:spPr>
          <a:xfrm>
            <a:off x="4563373" y="5590672"/>
            <a:ext cx="52943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You can’t fake discipleship</a:t>
            </a:r>
          </a:p>
        </p:txBody>
      </p:sp>
    </p:spTree>
    <p:extLst>
      <p:ext uri="{BB962C8B-B14F-4D97-AF65-F5344CB8AC3E}">
        <p14:creationId xmlns:p14="http://schemas.microsoft.com/office/powerpoint/2010/main" val="173792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495</Words>
  <Application>Microsoft Office PowerPoint</Application>
  <PresentationFormat>Widescreen</PresentationFormat>
  <Paragraphs>80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Haub</dc:creator>
  <cp:lastModifiedBy>Michael Haub</cp:lastModifiedBy>
  <cp:revision>4</cp:revision>
  <dcterms:created xsi:type="dcterms:W3CDTF">2023-01-19T03:24:07Z</dcterms:created>
  <dcterms:modified xsi:type="dcterms:W3CDTF">2023-01-28T23:22:18Z</dcterms:modified>
</cp:coreProperties>
</file>