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71" r:id="rId4"/>
    <p:sldId id="272" r:id="rId5"/>
    <p:sldId id="274" r:id="rId6"/>
    <p:sldId id="275" r:id="rId7"/>
    <p:sldId id="273" r:id="rId8"/>
    <p:sldId id="277" r:id="rId9"/>
    <p:sldId id="296" r:id="rId10"/>
    <p:sldId id="278" r:id="rId11"/>
    <p:sldId id="263" r:id="rId12"/>
    <p:sldId id="257" r:id="rId13"/>
    <p:sldId id="258" r:id="rId14"/>
    <p:sldId id="297" r:id="rId15"/>
    <p:sldId id="279" r:id="rId16"/>
    <p:sldId id="267" r:id="rId17"/>
    <p:sldId id="280" r:id="rId18"/>
    <p:sldId id="259" r:id="rId19"/>
    <p:sldId id="298" r:id="rId20"/>
    <p:sldId id="281" r:id="rId21"/>
    <p:sldId id="282" r:id="rId22"/>
    <p:sldId id="283" r:id="rId23"/>
    <p:sldId id="284" r:id="rId24"/>
    <p:sldId id="285" r:id="rId25"/>
    <p:sldId id="286" r:id="rId26"/>
    <p:sldId id="299" r:id="rId27"/>
    <p:sldId id="260" r:id="rId28"/>
    <p:sldId id="268" r:id="rId29"/>
    <p:sldId id="287" r:id="rId30"/>
    <p:sldId id="300" r:id="rId31"/>
    <p:sldId id="261" r:id="rId32"/>
    <p:sldId id="288" r:id="rId33"/>
    <p:sldId id="262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70" r:id="rId42"/>
    <p:sldId id="26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9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90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2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8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113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070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DD69C3-8719-B24D-A318-417FFE551E1C}" type="datetimeFigureOut">
              <a:rPr lang="en-US" smtClean="0"/>
              <a:pPr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31C058-7008-B04F-A6BE-296B2EEBF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FDCDD6-2444-445B-B2A6-41F0C73E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74824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011" y="1129369"/>
            <a:ext cx="4493893" cy="45992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Faith’s Touch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28772-B422-402E-B5DE-1B9D7D9C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4824" y="0"/>
            <a:ext cx="3169176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4824" y="1127760"/>
            <a:ext cx="3169175" cy="4599263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3700" dirty="0">
                <a:solidFill>
                  <a:srgbClr val="FFFFFF"/>
                </a:solidFill>
              </a:rPr>
              <a:t>Mark 5:25-34</a:t>
            </a:r>
          </a:p>
          <a:p>
            <a:pPr algn="l"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A55ABF-213F-4B65-8B7E-1ED8609F2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945072"/>
            <a:ext cx="7754346" cy="4055144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8DB4189-B5C4-45EA-AFC5-6739032B8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18" y="1107268"/>
            <a:ext cx="7509510" cy="3730752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A130F-0552-127C-4A83-82150AEB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17" y="1447184"/>
            <a:ext cx="7026911" cy="3069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600" cap="all" spc="-100" dirty="0">
                <a:solidFill>
                  <a:srgbClr val="FFFFFF"/>
                </a:solidFill>
              </a:rPr>
              <a:t>The “woman” in Mark 25 is in search for answers.</a:t>
            </a:r>
          </a:p>
        </p:txBody>
      </p:sp>
    </p:spTree>
    <p:extLst>
      <p:ext uri="{BB962C8B-B14F-4D97-AF65-F5344CB8AC3E}">
        <p14:creationId xmlns:p14="http://schemas.microsoft.com/office/powerpoint/2010/main" val="197122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Mark 5:25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742" y="559477"/>
            <a:ext cx="5301235" cy="54755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5400" baseline="30000" dirty="0"/>
              <a:t>25</a:t>
            </a:r>
            <a:r>
              <a:rPr lang="en-US" sz="5400" dirty="0"/>
              <a:t> A woman who had had a hemorrhage for twelve years</a:t>
            </a:r>
            <a:r>
              <a:rPr lang="en-US" dirty="0"/>
              <a:t>,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734" y="226665"/>
            <a:ext cx="8791956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53" y="387305"/>
            <a:ext cx="8590093" cy="15270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“a hemorrhage for twelve years”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" y="1914382"/>
            <a:ext cx="8590094" cy="44761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1) a) This was a chronic, abnormal condition (possibly a fibroid tumor of the uterus?), a “spring of blood,” that must have been, at the least, an embarrassment for her.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b</a:t>
            </a:r>
            <a:r>
              <a:rPr lang="en-US" sz="2800" dirty="0"/>
              <a:t>) This was an affliction that she could “feel,” and which made her suffer, though whether physically or emotionally is not clear (vs. 29, Mark 5).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/>
              <a:t>c</a:t>
            </a:r>
            <a:r>
              <a:rPr lang="en-US" sz="2800" dirty="0"/>
              <a:t>) Chronic loss of blood probably meant anemia and physical weakness for her.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en-US" sz="3800"/>
              <a:t>Mark 5:26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743" y="559477"/>
            <a:ext cx="5301235" cy="5475563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3600" baseline="30000" dirty="0"/>
              <a:t>26</a:t>
            </a:r>
            <a:r>
              <a:rPr lang="en-US" sz="3600" dirty="0"/>
              <a:t> and had endured much at the hands of many physicians, and had spent all that she had and was not helped at all, but rather had grown worse—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A55ABF-213F-4B65-8B7E-1ED8609F2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945072"/>
            <a:ext cx="7754346" cy="4055144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DB4189-B5C4-45EA-AFC5-6739032B8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18" y="1107268"/>
            <a:ext cx="7509510" cy="3730752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5DA02-0D13-D1F3-407A-D0386963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17" y="1447184"/>
            <a:ext cx="7026911" cy="3069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600" cap="all" spc="-100" dirty="0">
                <a:solidFill>
                  <a:srgbClr val="FFFFFF"/>
                </a:solidFill>
              </a:rPr>
              <a:t>Looking for answers in all the wrong places. </a:t>
            </a:r>
          </a:p>
        </p:txBody>
      </p:sp>
    </p:spTree>
    <p:extLst>
      <p:ext uri="{BB962C8B-B14F-4D97-AF65-F5344CB8AC3E}">
        <p14:creationId xmlns:p14="http://schemas.microsoft.com/office/powerpoint/2010/main" val="249245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EEE8A-AF8D-ECF8-68AA-E97FE36D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en-US" sz="3800"/>
              <a:t>The “woman”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126B-7775-A644-4A1C-F04750BF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990" y="559477"/>
            <a:ext cx="5738752" cy="547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had endured much at the hands of many physicians</a:t>
            </a:r>
          </a:p>
          <a:p>
            <a:r>
              <a:rPr lang="en-US" sz="4000" dirty="0"/>
              <a:t>and had spent all that she had</a:t>
            </a:r>
          </a:p>
          <a:p>
            <a:r>
              <a:rPr lang="en-US" sz="4000" dirty="0"/>
              <a:t>was not helped at all</a:t>
            </a:r>
          </a:p>
          <a:p>
            <a:r>
              <a:rPr lang="en-US" sz="4000" dirty="0"/>
              <a:t>but rather had grown worse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80" y="1754659"/>
            <a:ext cx="7395410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 dirty="0">
                <a:solidFill>
                  <a:srgbClr val="FFFFFF"/>
                </a:solidFill>
              </a:rPr>
              <a:t>She did not give up!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100664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9" name="Rectangle 1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80" y="1754659"/>
            <a:ext cx="7395410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>
                <a:solidFill>
                  <a:srgbClr val="FFFFFF"/>
                </a:solidFill>
              </a:rPr>
              <a:t>She did not give up Hope!</a:t>
            </a:r>
            <a:endParaRPr lang="en-US" sz="7200" cap="all" spc="-100" dirty="0">
              <a:solidFill>
                <a:srgbClr val="FFFFFF"/>
              </a:solidFill>
            </a:endParaRPr>
          </a:p>
        </p:txBody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27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9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1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100664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43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1" y="559477"/>
            <a:ext cx="3314699" cy="5709931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Mark 5:27-28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559477"/>
            <a:ext cx="5653279" cy="5475563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4000" baseline="30000" dirty="0"/>
              <a:t>27</a:t>
            </a:r>
            <a:r>
              <a:rPr lang="en-US" sz="4000" dirty="0"/>
              <a:t> after hearing about Jesus, she came up in the crowd behind </a:t>
            </a:r>
            <a:r>
              <a:rPr lang="en-US" sz="4000" i="1" dirty="0"/>
              <a:t>Him</a:t>
            </a:r>
            <a:r>
              <a:rPr lang="en-US" sz="4000" dirty="0"/>
              <a:t> and touched His cloak. </a:t>
            </a:r>
            <a:r>
              <a:rPr lang="en-US" sz="4000" baseline="30000" dirty="0"/>
              <a:t>28</a:t>
            </a:r>
            <a:r>
              <a:rPr lang="en-US" sz="4000" dirty="0"/>
              <a:t> For she thought, “If I just touch His garments, I will get well.”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31" y="643464"/>
            <a:ext cx="8178968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10" y="809244"/>
            <a:ext cx="7934706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6FFA3-E629-0CCA-3978-561ACFF3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12" y="1260389"/>
            <a:ext cx="5028493" cy="433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4700" cap="all" spc="-100" dirty="0">
                <a:solidFill>
                  <a:schemeClr val="tx1"/>
                </a:solidFill>
              </a:rPr>
              <a:t>The plan of last resort.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12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AA55ABF-213F-4B65-8B7E-1ED8609F2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945072"/>
            <a:ext cx="7754346" cy="4055144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8DB4189-B5C4-45EA-AFC5-6739032B8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18" y="1107268"/>
            <a:ext cx="7509510" cy="3730752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C006E-B15C-23B5-645E-17FA386B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17" y="1447184"/>
            <a:ext cx="7026911" cy="3069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>
                <a:solidFill>
                  <a:srgbClr val="FFFFFF"/>
                </a:solidFill>
              </a:rPr>
              <a:t>Are you searching for answers?</a:t>
            </a:r>
          </a:p>
        </p:txBody>
      </p:sp>
    </p:spTree>
    <p:extLst>
      <p:ext uri="{BB962C8B-B14F-4D97-AF65-F5344CB8AC3E}">
        <p14:creationId xmlns:p14="http://schemas.microsoft.com/office/powerpoint/2010/main" val="329470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02" y="643464"/>
            <a:ext cx="8184254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276" y="809244"/>
            <a:ext cx="7934706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53BE0-3534-B41D-7A78-3FAE19F5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24" y="1559768"/>
            <a:ext cx="7258776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700" cap="all" spc="-100"/>
              <a:t>“after hearing about Jesus”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640856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28615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32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9E572D-3AE7-44FA-8D33-CB61DF266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4BA24A-9299-4ADA-8C27-360038A85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9CBB-7031-5465-8CB3-391A6892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017" y="810275"/>
            <a:ext cx="5265560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5700" cap="all" spc="-100" dirty="0">
                <a:solidFill>
                  <a:srgbClr val="FFFFFF"/>
                </a:solidFill>
              </a:rPr>
              <a:t>What had she heard?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FB0A77-2362-4C21-90AC-70DBC8590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5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DFD8C5-7A1C-67E0-421F-FDED813C7225}"/>
              </a:ext>
            </a:extLst>
          </p:cNvPr>
          <p:cNvSpPr txBox="1"/>
          <p:nvPr/>
        </p:nvSpPr>
        <p:spPr>
          <a:xfrm>
            <a:off x="400692" y="389381"/>
            <a:ext cx="83734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Casts a Demon Out of a 	Man in the Synagogue (1:21-28).</a:t>
            </a:r>
          </a:p>
          <a:p>
            <a:pPr algn="l">
              <a:buFont typeface="+mj-lt"/>
              <a:buAutoNum type="arabicPeriod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Heals Peter’s Mother-in-	Law (1:29-31).  </a:t>
            </a:r>
          </a:p>
          <a:p>
            <a:pPr algn="l">
              <a:buFont typeface="+mj-lt"/>
              <a:buAutoNum type="arabicPeriod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Heals a Crowd in the 	Evening (1:32-34).</a:t>
            </a:r>
          </a:p>
          <a:p>
            <a:pPr algn="l">
              <a:buFont typeface="+mj-lt"/>
              <a:buAutoNum type="arabicPeriod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Casts Demons Out of 	Many in the Synagogues (1:39).</a:t>
            </a:r>
          </a:p>
          <a:p>
            <a:pPr algn="l">
              <a:buFont typeface="+mj-lt"/>
              <a:buAutoNum type="arabicPeriod"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Heals a Leper (1:40-45).</a:t>
            </a:r>
          </a:p>
        </p:txBody>
      </p:sp>
    </p:spTree>
    <p:extLst>
      <p:ext uri="{BB962C8B-B14F-4D97-AF65-F5344CB8AC3E}">
        <p14:creationId xmlns:p14="http://schemas.microsoft.com/office/powerpoint/2010/main" val="2887088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3C2F32-D877-5FC0-55CE-DD25B1F38C16}"/>
              </a:ext>
            </a:extLst>
          </p:cNvPr>
          <p:cNvSpPr txBox="1"/>
          <p:nvPr/>
        </p:nvSpPr>
        <p:spPr>
          <a:xfrm>
            <a:off x="251717" y="-287676"/>
            <a:ext cx="864056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Libre Franklin" panose="020F0502020204030204" pitchFamily="2" charset="0"/>
            </a:endParaRPr>
          </a:p>
          <a:p>
            <a:pPr marL="514350" indent="-514350" algn="l">
              <a:buFont typeface="+mj-lt"/>
              <a:buAutoNum type="arabicPeriod" startAt="6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Heals a Paralyzed Man (2:1-12).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Heals a Man with a Withered Hand 	(3:1-6).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Heals Great Multitudes (3:7-12).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Gives His Disciples Power to Heal 	the Sick and Cast Out Demons (3:13-15).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Casts Demons Out of a Man in a 	Graveyard (5:1-20).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Libre Franklin" panose="020F0502020204030204" pitchFamily="2" charset="0"/>
              </a:rPr>
              <a:t>Jesus Raises Jairus’ Daughter from the 	Dead (5:21-24, 35-43).</a:t>
            </a:r>
          </a:p>
        </p:txBody>
      </p:sp>
    </p:spTree>
    <p:extLst>
      <p:ext uri="{BB962C8B-B14F-4D97-AF65-F5344CB8AC3E}">
        <p14:creationId xmlns:p14="http://schemas.microsoft.com/office/powerpoint/2010/main" val="4016779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FD5B8-59CB-D339-8717-FBEFE5CD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" y="1754659"/>
            <a:ext cx="7395410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b="1" u="sng" cap="all" spc="-100" dirty="0">
                <a:solidFill>
                  <a:srgbClr val="FFFFFF"/>
                </a:solidFill>
              </a:rPr>
              <a:t>Her plan</a:t>
            </a:r>
            <a:br>
              <a:rPr lang="en-US" cap="all" spc="-100" dirty="0">
                <a:solidFill>
                  <a:srgbClr val="FFFFFF"/>
                </a:solidFill>
              </a:rPr>
            </a:br>
            <a:br>
              <a:rPr lang="en-US" cap="all" spc="-100" dirty="0">
                <a:solidFill>
                  <a:srgbClr val="FFFFFF"/>
                </a:solidFill>
              </a:rPr>
            </a:br>
            <a:r>
              <a:rPr lang="en-US" cap="all" spc="-100" dirty="0">
                <a:solidFill>
                  <a:srgbClr val="FFFFFF"/>
                </a:solidFill>
              </a:rPr>
              <a:t>“For she thought, “If I just touch His garments, I will get well.”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100664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4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52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33"/>
            <a:ext cx="50652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3979" y="643464"/>
            <a:ext cx="3107873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023" y="806860"/>
            <a:ext cx="2859786" cy="5239512"/>
          </a:xfrm>
          <a:prstGeom prst="rect">
            <a:avLst/>
          </a:prstGeom>
          <a:solidFill>
            <a:schemeClr val="bg1"/>
          </a:solidFill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210" y="1185059"/>
            <a:ext cx="2618874" cy="4487882"/>
          </a:xfrm>
        </p:spPr>
        <p:txBody>
          <a:bodyPr>
            <a:normAutofit/>
          </a:bodyPr>
          <a:lstStyle/>
          <a:p>
            <a:pPr algn="ctr"/>
            <a:r>
              <a:rPr lang="en-US" sz="3500"/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41" y="291911"/>
            <a:ext cx="4808305" cy="6857999"/>
          </a:xfrm>
        </p:spPr>
        <p:txBody>
          <a:bodyPr anchor="ctr">
            <a:normAutofit fontScale="92500"/>
          </a:bodyPr>
          <a:lstStyle/>
          <a:p>
            <a:pPr>
              <a:buNone/>
            </a:pPr>
            <a:r>
              <a:rPr lang="en-US" sz="4000" b="1" dirty="0"/>
              <a:t>Romans 10:17</a:t>
            </a:r>
          </a:p>
          <a:p>
            <a:pPr>
              <a:buNone/>
            </a:pPr>
            <a:r>
              <a:rPr lang="en-US" sz="4000" baseline="30000" dirty="0"/>
              <a:t>17</a:t>
            </a:r>
            <a:r>
              <a:rPr lang="en-US" sz="4000" dirty="0"/>
              <a:t> So faith </a:t>
            </a:r>
            <a:r>
              <a:rPr lang="en-US" sz="4000" i="1" dirty="0"/>
              <a:t>comes</a:t>
            </a:r>
            <a:r>
              <a:rPr lang="en-US" sz="4000" dirty="0"/>
              <a:t> from hearing, and hearing by the word of Christ. </a:t>
            </a:r>
          </a:p>
          <a:p>
            <a:pPr>
              <a:buNone/>
            </a:pPr>
            <a:r>
              <a:rPr lang="en-US" sz="4000" b="1" dirty="0"/>
              <a:t>Hebrews 11:1</a:t>
            </a:r>
          </a:p>
          <a:p>
            <a:pPr>
              <a:buNone/>
            </a:pPr>
            <a:r>
              <a:rPr lang="en-US" sz="4000" dirty="0"/>
              <a:t> </a:t>
            </a:r>
            <a:r>
              <a:rPr lang="en-US" sz="4000" baseline="30000" dirty="0"/>
              <a:t>1</a:t>
            </a:r>
            <a:r>
              <a:rPr lang="en-US" sz="4000" dirty="0"/>
              <a:t> Now faith is the assurance of </a:t>
            </a:r>
            <a:r>
              <a:rPr lang="en-US" sz="4000" i="1" dirty="0"/>
              <a:t>things</a:t>
            </a:r>
            <a:r>
              <a:rPr lang="en-US" sz="4000" dirty="0"/>
              <a:t> hoped for, the conviction of things not seen.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94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EFDCDD6-2444-445B-B2A6-41F0C73E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74824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93B82-59C7-7F4C-61EB-52FEA1C7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1" y="1129369"/>
            <a:ext cx="4493893" cy="459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200" cap="all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Faith’s Touch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F28772-B422-402E-B5DE-1B9D7D9C4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4824" y="0"/>
            <a:ext cx="3169176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999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en-US" sz="3800"/>
              <a:t>Mark 5:29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990" y="559477"/>
            <a:ext cx="5459987" cy="5475563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4800" baseline="30000" dirty="0"/>
              <a:t>29</a:t>
            </a:r>
            <a:r>
              <a:rPr lang="en-US" sz="4800" dirty="0"/>
              <a:t> Immediately the flow of her blood was dried up; and she felt in her body that she was healed of her affliction.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31" y="643464"/>
            <a:ext cx="8178968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10" y="809244"/>
            <a:ext cx="7934706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12" y="1260389"/>
            <a:ext cx="5028493" cy="433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4700" cap="all" spc="-100">
                <a:solidFill>
                  <a:schemeClr val="tx1"/>
                </a:solidFill>
              </a:rPr>
              <a:t>What was different about this miracle?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31" y="643464"/>
            <a:ext cx="8178968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10" y="809244"/>
            <a:ext cx="7934706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4BC3B-2E67-CA88-A935-839C54EE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12" y="1260389"/>
            <a:ext cx="5028493" cy="433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4700" cap="all" spc="-100">
                <a:solidFill>
                  <a:schemeClr val="tx1"/>
                </a:solidFill>
              </a:rPr>
              <a:t>How do you think she felt?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34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6A85B03-B5C0-5CB3-1E55-CACA10656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11" r="-1" b="28298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49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02" y="643464"/>
            <a:ext cx="8184254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276" y="809244"/>
            <a:ext cx="7934706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27E20-358C-B279-8366-35E1AA10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24" y="1559768"/>
            <a:ext cx="7258776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700" cap="all" spc="-100" dirty="0"/>
              <a:t>Jesus acknowledges her faith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640856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28615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27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49" y="574034"/>
            <a:ext cx="3171763" cy="5709931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Mark 5:30-32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691217"/>
            <a:ext cx="5644151" cy="5475563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3000" baseline="30000" dirty="0"/>
              <a:t>30</a:t>
            </a:r>
            <a:r>
              <a:rPr lang="en-US" sz="3000" dirty="0"/>
              <a:t> Immediately Jesus, perceiving in Himself that the power </a:t>
            </a:r>
            <a:r>
              <a:rPr lang="en-US" sz="3000" i="1" dirty="0"/>
              <a:t>proceeding</a:t>
            </a:r>
            <a:r>
              <a:rPr lang="en-US" sz="3000" dirty="0"/>
              <a:t> from Him had gone forth, turned around in the crowd and said, “Who touched My garments?” </a:t>
            </a:r>
            <a:r>
              <a:rPr lang="en-US" sz="3000" baseline="30000" dirty="0"/>
              <a:t>31</a:t>
            </a:r>
            <a:r>
              <a:rPr lang="en-US" sz="3000" dirty="0"/>
              <a:t> And His disciples said to Him, “You see the crowd pressing in on You, and You say, ‘Who touched Me?’” </a:t>
            </a:r>
            <a:r>
              <a:rPr lang="en-US" sz="3000" baseline="30000" dirty="0"/>
              <a:t>32</a:t>
            </a:r>
            <a:r>
              <a:rPr lang="en-US" sz="3000" dirty="0"/>
              <a:t> And He looked around to see the woman who had done this.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E6E3D5-CAC7-0E81-88DA-FC91F0940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2" r="956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2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" y="559477"/>
            <a:ext cx="3234998" cy="5709931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Mark 5:33-34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827" y="559477"/>
            <a:ext cx="5815173" cy="5475563"/>
          </a:xfrm>
        </p:spPr>
        <p:txBody>
          <a:bodyPr anchor="ctr">
            <a:noAutofit/>
          </a:bodyPr>
          <a:lstStyle/>
          <a:p>
            <a:r>
              <a:rPr lang="en-US" sz="3400" baseline="30000" dirty="0"/>
              <a:t>33</a:t>
            </a:r>
            <a:r>
              <a:rPr lang="en-US" sz="3400" dirty="0"/>
              <a:t> But the woman fearing and trembling, aware of what had happened to her, came and fell down before Him and told Him the whole truth. </a:t>
            </a:r>
            <a:r>
              <a:rPr lang="en-US" sz="3400" baseline="30000" dirty="0"/>
              <a:t>34</a:t>
            </a:r>
            <a:r>
              <a:rPr lang="en-US" sz="3400" dirty="0"/>
              <a:t> And He said to her, “Daughter, your faith has made you well; go in peace and be healed of your affliction.”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18E8-B7C1-C61F-F26E-655C5257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8" y="2348104"/>
            <a:ext cx="789877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Matthew 11</a:t>
            </a:r>
            <a:b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“Come to Me, all who are weary and burdened, and I will give you rest.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Take My yoke upon you and learn from Me, for I am gentle and humble in heart, and </a:t>
            </a:r>
            <a:r>
              <a:rPr lang="en-US" b="0" i="0" cap="small" dirty="0">
                <a:solidFill>
                  <a:srgbClr val="000000"/>
                </a:solidFill>
                <a:effectLst/>
                <a:latin typeface="system-ui"/>
              </a:rPr>
              <a:t>you will find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b="0" i="0" cap="small" dirty="0">
                <a:solidFill>
                  <a:srgbClr val="000000"/>
                </a:solidFill>
                <a:effectLst/>
                <a:latin typeface="system-ui"/>
              </a:rPr>
              <a:t>rest for your souls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4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CD3E3-AA85-8A97-8DAE-6920FE5E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" y="1754659"/>
            <a:ext cx="7395410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 dirty="0">
                <a:solidFill>
                  <a:srgbClr val="FFFFFF"/>
                </a:solidFill>
              </a:rPr>
              <a:t>What are you searching for?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100664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045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A55ABF-213F-4B65-8B7E-1ED8609F2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945072"/>
            <a:ext cx="7754346" cy="4055144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DB4189-B5C4-45EA-AFC5-6739032B8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18" y="1107268"/>
            <a:ext cx="7509510" cy="3730752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2F36D-76E2-730B-84B4-59676B32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17" y="1447184"/>
            <a:ext cx="7026911" cy="3069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 dirty="0">
                <a:solidFill>
                  <a:srgbClr val="FFFFFF"/>
                </a:solidFill>
              </a:rPr>
              <a:t>What can we learn from this  lesson?</a:t>
            </a:r>
          </a:p>
        </p:txBody>
      </p:sp>
    </p:spTree>
    <p:extLst>
      <p:ext uri="{BB962C8B-B14F-4D97-AF65-F5344CB8AC3E}">
        <p14:creationId xmlns:p14="http://schemas.microsoft.com/office/powerpoint/2010/main" val="493122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31" y="643464"/>
            <a:ext cx="8178968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10" y="809244"/>
            <a:ext cx="7934706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5EBDD-C795-D93F-B439-D610F052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25" y="1633490"/>
            <a:ext cx="5279895" cy="31867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83000"/>
              </a:lnSpc>
            </a:pPr>
            <a:br>
              <a:rPr lang="en-US" sz="3600" cap="all" spc="-100" dirty="0">
                <a:solidFill>
                  <a:schemeClr val="tx1"/>
                </a:solidFill>
              </a:rPr>
            </a:br>
            <a:br>
              <a:rPr lang="en-US" sz="3600" cap="all" spc="-100" dirty="0">
                <a:solidFill>
                  <a:schemeClr val="tx1"/>
                </a:solidFill>
              </a:rPr>
            </a:br>
            <a:br>
              <a:rPr lang="en-US" sz="3600" cap="all" spc="-100" dirty="0">
                <a:solidFill>
                  <a:schemeClr val="tx1"/>
                </a:solidFill>
              </a:rPr>
            </a:br>
            <a:r>
              <a:rPr lang="en-US" sz="3600" cap="all" spc="-100" dirty="0">
                <a:solidFill>
                  <a:schemeClr val="tx1"/>
                </a:solidFill>
              </a:rPr>
              <a:t>-Righteous individuals throughout the bible looked to God for answers. </a:t>
            </a:r>
            <a:br>
              <a:rPr lang="en-US" sz="3600" cap="all" spc="-100" dirty="0">
                <a:solidFill>
                  <a:schemeClr val="tx1"/>
                </a:solidFill>
              </a:rPr>
            </a:br>
            <a:endParaRPr lang="en-US" sz="3600" cap="all" spc="-1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4AF09D5-AD3C-735B-0760-B432C6A6909C}"/>
              </a:ext>
            </a:extLst>
          </p:cNvPr>
          <p:cNvSpPr txBox="1"/>
          <p:nvPr/>
        </p:nvSpPr>
        <p:spPr>
          <a:xfrm>
            <a:off x="6146388" y="2938820"/>
            <a:ext cx="2344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all" spc="-100" dirty="0">
                <a:solidFill>
                  <a:schemeClr val="tx1"/>
                </a:solidFill>
              </a:rPr>
              <a:t>Seek answers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2883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31" y="643464"/>
            <a:ext cx="8178968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10" y="809244"/>
            <a:ext cx="7934706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80258-F6C8-7C1F-D226-EBE06932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77" y="1576985"/>
            <a:ext cx="5028493" cy="35224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83000"/>
              </a:lnSpc>
            </a:pPr>
            <a:br>
              <a:rPr lang="en-US" cap="all" spc="-100" dirty="0">
                <a:solidFill>
                  <a:schemeClr val="tx1"/>
                </a:solidFill>
              </a:rPr>
            </a:br>
            <a:br>
              <a:rPr lang="en-US" cap="all" spc="-100" dirty="0">
                <a:solidFill>
                  <a:schemeClr val="tx1"/>
                </a:solidFill>
              </a:rPr>
            </a:br>
            <a:r>
              <a:rPr lang="en-US" cap="all" spc="-100" dirty="0">
                <a:solidFill>
                  <a:schemeClr val="tx1"/>
                </a:solidFill>
              </a:rPr>
              <a:t>Job and so many other like him did not give up when the difficulties of life were bearing down on them.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DDB7E6-C632-7394-2D05-6687887FC65C}"/>
              </a:ext>
            </a:extLst>
          </p:cNvPr>
          <p:cNvSpPr txBox="1"/>
          <p:nvPr/>
        </p:nvSpPr>
        <p:spPr>
          <a:xfrm>
            <a:off x="6367336" y="3032423"/>
            <a:ext cx="19093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spc="-100" dirty="0">
                <a:solidFill>
                  <a:schemeClr val="tx1"/>
                </a:solidFill>
              </a:rPr>
              <a:t>Don’t give up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1504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31" y="643464"/>
            <a:ext cx="8178968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10" y="809244"/>
            <a:ext cx="7934706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EC7AA-FEFA-4D9F-9E20-573AC58C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12" y="1260389"/>
            <a:ext cx="5028493" cy="433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br>
              <a:rPr lang="en-US" sz="2900" cap="all" spc="-100" dirty="0">
                <a:solidFill>
                  <a:schemeClr val="tx1"/>
                </a:solidFill>
              </a:rPr>
            </a:br>
            <a:br>
              <a:rPr lang="en-US" sz="2900" cap="all" spc="-100" dirty="0">
                <a:solidFill>
                  <a:schemeClr val="tx1"/>
                </a:solidFill>
              </a:rPr>
            </a:br>
            <a:r>
              <a:rPr lang="en-US" sz="2900" cap="all" spc="-100" dirty="0">
                <a:solidFill>
                  <a:schemeClr val="tx1"/>
                </a:solidFill>
              </a:rPr>
              <a:t>The Kings of the old testament have taught us it matters who you look to for answers. </a:t>
            </a:r>
            <a:br>
              <a:rPr lang="en-US" sz="2900" cap="all" spc="-100" dirty="0">
                <a:solidFill>
                  <a:schemeClr val="tx1"/>
                </a:solidFill>
              </a:rPr>
            </a:br>
            <a:br>
              <a:rPr lang="en-US" sz="2900" cap="all" spc="-100" dirty="0">
                <a:solidFill>
                  <a:schemeClr val="tx1"/>
                </a:solidFill>
              </a:rPr>
            </a:br>
            <a:endParaRPr lang="en-US" sz="2900" cap="all" spc="-1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EEC28C4-D234-8107-F6AA-0769897ED1A5}"/>
              </a:ext>
            </a:extLst>
          </p:cNvPr>
          <p:cNvSpPr txBox="1"/>
          <p:nvPr/>
        </p:nvSpPr>
        <p:spPr>
          <a:xfrm>
            <a:off x="6209049" y="2324463"/>
            <a:ext cx="22781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all" spc="-100" dirty="0">
                <a:solidFill>
                  <a:schemeClr val="tx1"/>
                </a:solidFill>
              </a:rPr>
              <a:t>Where are you looking for answers?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138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white crumpled paper with black text&#10;&#10;Description automatically generated">
            <a:extLst>
              <a:ext uri="{FF2B5EF4-FFF2-40B4-BE49-F238E27FC236}">
                <a16:creationId xmlns:a16="http://schemas.microsoft.com/office/drawing/2014/main" id="{52A4EF56-4E8E-681B-20FA-35289B5E8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11" r="2" b="19810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23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1D606D-4DA3-4806-8F40-02982F4AD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31" y="643464"/>
            <a:ext cx="8178968" cy="5571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D7A4F52-D451-483C-8243-5B0F83B91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10" y="809244"/>
            <a:ext cx="7934706" cy="5239512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2D225-BD08-CD9C-94BE-616EEFD0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12" y="1260389"/>
            <a:ext cx="5028493" cy="4335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4700" cap="all" spc="-100">
                <a:solidFill>
                  <a:schemeClr val="tx1"/>
                </a:solidFill>
              </a:rPr>
              <a:t>Have faith in Jesus</a:t>
            </a:r>
            <a:br>
              <a:rPr lang="en-US" sz="4700" cap="all" spc="-100">
                <a:solidFill>
                  <a:schemeClr val="tx1"/>
                </a:solidFill>
              </a:rPr>
            </a:br>
            <a:endParaRPr lang="en-US" sz="4700" cap="all" spc="-10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413C9D-32A8-4475-92E1-327E029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92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92" y="891241"/>
            <a:ext cx="2721097" cy="5075519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FFFFFF"/>
                </a:solidFill>
              </a:rPr>
              <a:t>Faith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13331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767" y="891241"/>
            <a:ext cx="4769758" cy="5075519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en-US" sz="3200" b="1" dirty="0">
                <a:solidFill>
                  <a:srgbClr val="FFFFFF"/>
                </a:solidFill>
              </a:rPr>
              <a:t>Hebrews 11:1</a:t>
            </a:r>
          </a:p>
          <a:p>
            <a:pPr>
              <a:buNone/>
            </a:pPr>
            <a:r>
              <a:rPr lang="en-US" sz="3200" dirty="0">
                <a:solidFill>
                  <a:srgbClr val="FFFFFF"/>
                </a:solidFill>
              </a:rPr>
              <a:t> </a:t>
            </a:r>
            <a:r>
              <a:rPr lang="en-US" sz="3200" baseline="30000" dirty="0">
                <a:solidFill>
                  <a:srgbClr val="FFFFFF"/>
                </a:solidFill>
              </a:rPr>
              <a:t>1</a:t>
            </a:r>
            <a:r>
              <a:rPr lang="en-US" sz="3200" dirty="0">
                <a:solidFill>
                  <a:srgbClr val="FFFFFF"/>
                </a:solidFill>
              </a:rPr>
              <a:t> Now faith is the assurance of </a:t>
            </a:r>
            <a:r>
              <a:rPr lang="en-US" sz="3200" i="1" dirty="0">
                <a:solidFill>
                  <a:srgbClr val="FFFFFF"/>
                </a:solidFill>
              </a:rPr>
              <a:t>things</a:t>
            </a:r>
            <a:r>
              <a:rPr lang="en-US" sz="3200" dirty="0">
                <a:solidFill>
                  <a:srgbClr val="FFFFFF"/>
                </a:solidFill>
              </a:rPr>
              <a:t> hoped for, the conviction of things not seen. </a:t>
            </a:r>
          </a:p>
          <a:p>
            <a:pPr>
              <a:buNone/>
            </a:pPr>
            <a:r>
              <a:rPr lang="en-US" sz="3200" b="1" dirty="0">
                <a:solidFill>
                  <a:srgbClr val="FFFFFF"/>
                </a:solidFill>
              </a:rPr>
              <a:t>Romans 10:17</a:t>
            </a:r>
          </a:p>
          <a:p>
            <a:pPr>
              <a:buNone/>
            </a:pPr>
            <a:r>
              <a:rPr lang="en-US" sz="3200" baseline="30000" dirty="0">
                <a:solidFill>
                  <a:srgbClr val="FFFFFF"/>
                </a:solidFill>
              </a:rPr>
              <a:t>17</a:t>
            </a:r>
            <a:r>
              <a:rPr lang="en-US" sz="3200" dirty="0">
                <a:solidFill>
                  <a:srgbClr val="FFFFFF"/>
                </a:solidFill>
              </a:rPr>
              <a:t> So faith </a:t>
            </a:r>
            <a:r>
              <a:rPr lang="en-US" sz="3200" i="1" dirty="0">
                <a:solidFill>
                  <a:srgbClr val="FFFFFF"/>
                </a:solidFill>
              </a:rPr>
              <a:t>comes</a:t>
            </a:r>
            <a:r>
              <a:rPr lang="en-US" sz="3200" dirty="0">
                <a:solidFill>
                  <a:srgbClr val="FFFFFF"/>
                </a:solidFill>
              </a:rPr>
              <a:t> from hearing, and hearing by the word of Christ.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92" y="891241"/>
            <a:ext cx="2721097" cy="5075519"/>
          </a:xfrm>
        </p:spPr>
        <p:txBody>
          <a:bodyPr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Philippians 4:10-14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13331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859" y="891241"/>
            <a:ext cx="5536835" cy="5075519"/>
          </a:xfrm>
        </p:spPr>
        <p:txBody>
          <a:bodyPr anchor="ctr">
            <a:noAutofit/>
          </a:bodyPr>
          <a:lstStyle/>
          <a:p>
            <a:r>
              <a:rPr lang="en-US" sz="2200" baseline="30000" dirty="0">
                <a:solidFill>
                  <a:srgbClr val="FFFFFF"/>
                </a:solidFill>
              </a:rPr>
              <a:t>10</a:t>
            </a:r>
            <a:r>
              <a:rPr lang="en-US" sz="2200" dirty="0">
                <a:solidFill>
                  <a:srgbClr val="FFFFFF"/>
                </a:solidFill>
              </a:rPr>
              <a:t> But I rejoiced in the Lord greatly, that now at last you have revived your concern for me; indeed, you were concerned </a:t>
            </a:r>
            <a:r>
              <a:rPr lang="en-US" sz="2200" i="1" dirty="0">
                <a:solidFill>
                  <a:srgbClr val="FFFFFF"/>
                </a:solidFill>
              </a:rPr>
              <a:t>before</a:t>
            </a:r>
            <a:r>
              <a:rPr lang="en-US" sz="2200" dirty="0">
                <a:solidFill>
                  <a:srgbClr val="FFFFFF"/>
                </a:solidFill>
              </a:rPr>
              <a:t>, but you lacked opportunity. </a:t>
            </a:r>
            <a:r>
              <a:rPr lang="en-US" sz="2200" baseline="30000" dirty="0">
                <a:solidFill>
                  <a:srgbClr val="FFFFFF"/>
                </a:solidFill>
              </a:rPr>
              <a:t>11</a:t>
            </a:r>
            <a:r>
              <a:rPr lang="en-US" sz="2200" dirty="0">
                <a:solidFill>
                  <a:srgbClr val="FFFFFF"/>
                </a:solidFill>
              </a:rPr>
              <a:t> Not that I speak from want, for I have learned to be</a:t>
            </a:r>
            <a:r>
              <a:rPr lang="en-US" sz="2200" baseline="30000" dirty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content in whatever circumstances I am. </a:t>
            </a:r>
            <a:r>
              <a:rPr lang="en-US" sz="2200" baseline="30000" dirty="0">
                <a:solidFill>
                  <a:srgbClr val="FFFFFF"/>
                </a:solidFill>
              </a:rPr>
              <a:t>12</a:t>
            </a:r>
            <a:r>
              <a:rPr lang="en-US" sz="2200" dirty="0">
                <a:solidFill>
                  <a:srgbClr val="FFFFFF"/>
                </a:solidFill>
              </a:rPr>
              <a:t> I know how to get along with humble means, and I also know how to live in prosperity; in any and every circumstance I have learned the secret of being filled and going hungry, both of having abundance and suffering need. </a:t>
            </a:r>
            <a:r>
              <a:rPr lang="en-US" sz="2200" baseline="30000" dirty="0">
                <a:solidFill>
                  <a:srgbClr val="FFFFFF"/>
                </a:solidFill>
              </a:rPr>
              <a:t>13</a:t>
            </a:r>
            <a:r>
              <a:rPr lang="en-US" sz="2200" dirty="0">
                <a:solidFill>
                  <a:srgbClr val="FFFFFF"/>
                </a:solidFill>
              </a:rPr>
              <a:t> I can do all things through Him who strengthens me. </a:t>
            </a:r>
            <a:r>
              <a:rPr lang="en-US" sz="2200" baseline="30000" dirty="0">
                <a:solidFill>
                  <a:srgbClr val="FFFFFF"/>
                </a:solidFill>
              </a:rPr>
              <a:t>14</a:t>
            </a:r>
            <a:r>
              <a:rPr lang="en-US" sz="2200" dirty="0">
                <a:solidFill>
                  <a:srgbClr val="FFFFFF"/>
                </a:solidFill>
              </a:rPr>
              <a:t> Nevertheless, you have done well to share </a:t>
            </a:r>
            <a:r>
              <a:rPr lang="en-US" sz="2200" i="1" dirty="0">
                <a:solidFill>
                  <a:srgbClr val="FFFFFF"/>
                </a:solidFill>
              </a:rPr>
              <a:t>with me</a:t>
            </a:r>
            <a:r>
              <a:rPr lang="en-US" sz="2200" dirty="0">
                <a:solidFill>
                  <a:srgbClr val="FFFFFF"/>
                </a:solidFill>
              </a:rPr>
              <a:t> in my affliction.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idge over water with buildings and a bird flying&#10;&#10;Description automatically generated">
            <a:extLst>
              <a:ext uri="{FF2B5EF4-FFF2-40B4-BE49-F238E27FC236}">
                <a16:creationId xmlns:a16="http://schemas.microsoft.com/office/drawing/2014/main" id="{14C7D3CF-AF75-9F7B-1ECA-C9AA7B67C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2" b="2275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6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67128-94BC-BE18-83E3-FB893EDC5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341D1-AFAB-42FB-858D-B9AA25399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-102741"/>
            <a:ext cx="9236468" cy="76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2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19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201F1-A35B-E8E3-C624-EE0E9287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640" y="1272800"/>
            <a:ext cx="4908465" cy="43124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83000"/>
              </a:lnSpc>
            </a:pPr>
            <a:r>
              <a:rPr lang="en-US" sz="5500" cap="all" spc="-100" dirty="0">
                <a:solidFill>
                  <a:schemeClr val="tx1"/>
                </a:solidFill>
              </a:rPr>
              <a:t>There are people who will spend their entire life looking for answers.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4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0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nd holding flower">
            <a:extLst>
              <a:ext uri="{FF2B5EF4-FFF2-40B4-BE49-F238E27FC236}">
                <a16:creationId xmlns:a16="http://schemas.microsoft.com/office/drawing/2014/main" id="{371CEAB2-109D-F848-9962-5DAF9532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3745" r="725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7DBAE-2F55-23BA-0B37-2D17C47E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281" y="2091263"/>
            <a:ext cx="6801439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 dirty="0"/>
              <a:t>The frailties of life.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12826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763</TotalTime>
  <Words>975</Words>
  <Application>Microsoft Office PowerPoint</Application>
  <PresentationFormat>On-screen Show (4:3)</PresentationFormat>
  <Paragraphs>72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Century Gothic</vt:lpstr>
      <vt:lpstr>Garamond</vt:lpstr>
      <vt:lpstr>Libre Franklin</vt:lpstr>
      <vt:lpstr>system-ui</vt:lpstr>
      <vt:lpstr>Savon</vt:lpstr>
      <vt:lpstr>Faith’s Touch</vt:lpstr>
      <vt:lpstr>Are you searching for answers?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people who will spend their entire life looking for answers. </vt:lpstr>
      <vt:lpstr>The frailties of life. </vt:lpstr>
      <vt:lpstr>The “woman” in Mark 25 is in search for answers.</vt:lpstr>
      <vt:lpstr>Mark 5:25</vt:lpstr>
      <vt:lpstr>“a hemorrhage for twelve years”</vt:lpstr>
      <vt:lpstr>Mark 5:26</vt:lpstr>
      <vt:lpstr>Looking for answers in all the wrong places. </vt:lpstr>
      <vt:lpstr>The “woman”</vt:lpstr>
      <vt:lpstr>She did not give up!</vt:lpstr>
      <vt:lpstr>She did not give up Hope!</vt:lpstr>
      <vt:lpstr>Mark 5:27-28</vt:lpstr>
      <vt:lpstr>The plan of last resort. </vt:lpstr>
      <vt:lpstr>“after hearing about Jesus”</vt:lpstr>
      <vt:lpstr>What had she heard?</vt:lpstr>
      <vt:lpstr>PowerPoint Presentation</vt:lpstr>
      <vt:lpstr>PowerPoint Presentation</vt:lpstr>
      <vt:lpstr>Her plan  “For she thought, “If I just touch His garments, I will get well.”</vt:lpstr>
      <vt:lpstr>Faith</vt:lpstr>
      <vt:lpstr>Faith’s Touch </vt:lpstr>
      <vt:lpstr>Mark 5:29</vt:lpstr>
      <vt:lpstr>What was different about this miracle?</vt:lpstr>
      <vt:lpstr>How do you think she felt?</vt:lpstr>
      <vt:lpstr>Jesus acknowledges her faith</vt:lpstr>
      <vt:lpstr>Mark 5:30-32</vt:lpstr>
      <vt:lpstr>PowerPoint Presentation</vt:lpstr>
      <vt:lpstr>Mark 5:33-34</vt:lpstr>
      <vt:lpstr>Matthew 11 28 “Come to Me, all who are weary and burdened, and I will give you rest. 29 Take My yoke upon you and learn from Me, for I am gentle and humble in heart, and you will find rest for your souls.</vt:lpstr>
      <vt:lpstr>What are you searching for?</vt:lpstr>
      <vt:lpstr>What can we learn from this  lesson?</vt:lpstr>
      <vt:lpstr>   -Righteous individuals throughout the bible looked to God for answers.  </vt:lpstr>
      <vt:lpstr>  Job and so many other like him did not give up when the difficulties of life were bearing down on them. </vt:lpstr>
      <vt:lpstr>  The Kings of the old testament have taught us it matters who you look to for answers.   </vt:lpstr>
      <vt:lpstr>Have faith in Jesus </vt:lpstr>
      <vt:lpstr>Faith</vt:lpstr>
      <vt:lpstr>Philippians 4:10-14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Faith’s Touch</dc:title>
  <dc:creator>Stephanie Barr</dc:creator>
  <cp:lastModifiedBy>Barr, Gerald R.</cp:lastModifiedBy>
  <cp:revision>10</cp:revision>
  <dcterms:created xsi:type="dcterms:W3CDTF">2012-02-26T19:48:27Z</dcterms:created>
  <dcterms:modified xsi:type="dcterms:W3CDTF">2023-08-13T13:20:32Z</dcterms:modified>
</cp:coreProperties>
</file>