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1" r:id="rId1"/>
  </p:sldMasterIdLst>
  <p:sldIdLst>
    <p:sldId id="261" r:id="rId2"/>
    <p:sldId id="262" r:id="rId3"/>
    <p:sldId id="263" r:id="rId4"/>
    <p:sldId id="264" r:id="rId5"/>
    <p:sldId id="265" r:id="rId6"/>
    <p:sldId id="256" r:id="rId7"/>
    <p:sldId id="266" r:id="rId8"/>
    <p:sldId id="281" r:id="rId9"/>
    <p:sldId id="267" r:id="rId10"/>
    <p:sldId id="282" r:id="rId11"/>
    <p:sldId id="268" r:id="rId12"/>
    <p:sldId id="283" r:id="rId13"/>
    <p:sldId id="269" r:id="rId14"/>
    <p:sldId id="270" r:id="rId15"/>
    <p:sldId id="271" r:id="rId16"/>
    <p:sldId id="272" r:id="rId17"/>
    <p:sldId id="273" r:id="rId18"/>
    <p:sldId id="274" r:id="rId19"/>
    <p:sldId id="275" r:id="rId20"/>
    <p:sldId id="276" r:id="rId21"/>
    <p:sldId id="257" r:id="rId22"/>
    <p:sldId id="284" r:id="rId23"/>
    <p:sldId id="277" r:id="rId24"/>
    <p:sldId id="278" r:id="rId25"/>
    <p:sldId id="279" r:id="rId26"/>
    <p:sldId id="28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2" d="100"/>
          <a:sy n="62" d="100"/>
        </p:scale>
        <p:origin x="684" y="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07DCE7-66F7-46F7-A531-89F270B79D0F}"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F2B81A6B-055D-4D6D-AAEA-DB8D94374F3F}">
      <dgm:prSet/>
      <dgm:spPr/>
      <dgm:t>
        <a:bodyPr/>
        <a:lstStyle/>
        <a:p>
          <a:r>
            <a:rPr lang="en-US" b="1" dirty="0"/>
            <a:t>Sin will take you further than you want to go. </a:t>
          </a:r>
          <a:endParaRPr lang="en-US" dirty="0"/>
        </a:p>
      </dgm:t>
    </dgm:pt>
    <dgm:pt modelId="{8B48D1F5-A951-491A-9CAD-4DB16482539E}" type="parTrans" cxnId="{D24EF7F3-C9DA-4F90-8FFF-F630FDEBCC5F}">
      <dgm:prSet/>
      <dgm:spPr/>
      <dgm:t>
        <a:bodyPr/>
        <a:lstStyle/>
        <a:p>
          <a:endParaRPr lang="en-US"/>
        </a:p>
      </dgm:t>
    </dgm:pt>
    <dgm:pt modelId="{4704D4E4-5D72-415F-89E4-9781EDFCA51C}" type="sibTrans" cxnId="{D24EF7F3-C9DA-4F90-8FFF-F630FDEBCC5F}">
      <dgm:prSet/>
      <dgm:spPr/>
      <dgm:t>
        <a:bodyPr/>
        <a:lstStyle/>
        <a:p>
          <a:endParaRPr lang="en-US"/>
        </a:p>
      </dgm:t>
    </dgm:pt>
    <dgm:pt modelId="{B4A9F3CD-4246-4840-897D-A3FE0536C966}">
      <dgm:prSet/>
      <dgm:spPr/>
      <dgm:t>
        <a:bodyPr/>
        <a:lstStyle/>
        <a:p>
          <a:r>
            <a:rPr lang="en-US" b="1"/>
            <a:t>It will keep you longer than you want to stay.</a:t>
          </a:r>
          <a:endParaRPr lang="en-US"/>
        </a:p>
      </dgm:t>
    </dgm:pt>
    <dgm:pt modelId="{3E1577A5-E0A0-46DC-8E26-34BE0F1CDDE8}" type="parTrans" cxnId="{113FA409-C73B-4B50-8960-3DBB6815B201}">
      <dgm:prSet/>
      <dgm:spPr/>
      <dgm:t>
        <a:bodyPr/>
        <a:lstStyle/>
        <a:p>
          <a:endParaRPr lang="en-US"/>
        </a:p>
      </dgm:t>
    </dgm:pt>
    <dgm:pt modelId="{54AE6270-8201-45F1-ADB7-00D49CAD9E86}" type="sibTrans" cxnId="{113FA409-C73B-4B50-8960-3DBB6815B201}">
      <dgm:prSet/>
      <dgm:spPr/>
      <dgm:t>
        <a:bodyPr/>
        <a:lstStyle/>
        <a:p>
          <a:endParaRPr lang="en-US"/>
        </a:p>
      </dgm:t>
    </dgm:pt>
    <dgm:pt modelId="{F076CC9A-D885-4BB4-AB90-1F06DA2472A4}">
      <dgm:prSet/>
      <dgm:spPr/>
      <dgm:t>
        <a:bodyPr/>
        <a:lstStyle/>
        <a:p>
          <a:r>
            <a:rPr lang="en-US" b="1"/>
            <a:t>It will cost you more than you want to pay.</a:t>
          </a:r>
          <a:endParaRPr lang="en-US"/>
        </a:p>
      </dgm:t>
    </dgm:pt>
    <dgm:pt modelId="{BDD56E63-8412-4B70-AEEE-E52F51D16C49}" type="parTrans" cxnId="{6825C555-4481-4559-9472-40718FC34691}">
      <dgm:prSet/>
      <dgm:spPr/>
      <dgm:t>
        <a:bodyPr/>
        <a:lstStyle/>
        <a:p>
          <a:endParaRPr lang="en-US"/>
        </a:p>
      </dgm:t>
    </dgm:pt>
    <dgm:pt modelId="{B1F27472-A987-4848-ADDF-2DC3CFF17D9C}" type="sibTrans" cxnId="{6825C555-4481-4559-9472-40718FC34691}">
      <dgm:prSet/>
      <dgm:spPr/>
      <dgm:t>
        <a:bodyPr/>
        <a:lstStyle/>
        <a:p>
          <a:endParaRPr lang="en-US"/>
        </a:p>
      </dgm:t>
    </dgm:pt>
    <dgm:pt modelId="{D2D60807-93C1-4B67-AC33-CEC4E4FCA69F}" type="pres">
      <dgm:prSet presAssocID="{A207DCE7-66F7-46F7-A531-89F270B79D0F}" presName="vert0" presStyleCnt="0">
        <dgm:presLayoutVars>
          <dgm:dir/>
          <dgm:animOne val="branch"/>
          <dgm:animLvl val="lvl"/>
        </dgm:presLayoutVars>
      </dgm:prSet>
      <dgm:spPr/>
    </dgm:pt>
    <dgm:pt modelId="{A96BAB4D-CBB1-4721-92DB-B5B3A1880771}" type="pres">
      <dgm:prSet presAssocID="{F2B81A6B-055D-4D6D-AAEA-DB8D94374F3F}" presName="thickLine" presStyleLbl="alignNode1" presStyleIdx="0" presStyleCnt="3"/>
      <dgm:spPr/>
    </dgm:pt>
    <dgm:pt modelId="{83CCA498-5CAA-487D-A2FD-1B0B92B39169}" type="pres">
      <dgm:prSet presAssocID="{F2B81A6B-055D-4D6D-AAEA-DB8D94374F3F}" presName="horz1" presStyleCnt="0"/>
      <dgm:spPr/>
    </dgm:pt>
    <dgm:pt modelId="{E58E20B3-CC4E-4509-9792-C74322BF7BF4}" type="pres">
      <dgm:prSet presAssocID="{F2B81A6B-055D-4D6D-AAEA-DB8D94374F3F}" presName="tx1" presStyleLbl="revTx" presStyleIdx="0" presStyleCnt="3"/>
      <dgm:spPr/>
    </dgm:pt>
    <dgm:pt modelId="{CE480CDD-D7CD-4FBD-902D-E93B5C8B3D31}" type="pres">
      <dgm:prSet presAssocID="{F2B81A6B-055D-4D6D-AAEA-DB8D94374F3F}" presName="vert1" presStyleCnt="0"/>
      <dgm:spPr/>
    </dgm:pt>
    <dgm:pt modelId="{30B20A78-C4FA-43EC-A100-F6CE0FB397D1}" type="pres">
      <dgm:prSet presAssocID="{B4A9F3CD-4246-4840-897D-A3FE0536C966}" presName="thickLine" presStyleLbl="alignNode1" presStyleIdx="1" presStyleCnt="3"/>
      <dgm:spPr/>
    </dgm:pt>
    <dgm:pt modelId="{C1ED84F6-F397-44D7-800F-E0D456C7B50C}" type="pres">
      <dgm:prSet presAssocID="{B4A9F3CD-4246-4840-897D-A3FE0536C966}" presName="horz1" presStyleCnt="0"/>
      <dgm:spPr/>
    </dgm:pt>
    <dgm:pt modelId="{4780BC5D-5987-49E6-94E8-BD410C3075DE}" type="pres">
      <dgm:prSet presAssocID="{B4A9F3CD-4246-4840-897D-A3FE0536C966}" presName="tx1" presStyleLbl="revTx" presStyleIdx="1" presStyleCnt="3"/>
      <dgm:spPr/>
    </dgm:pt>
    <dgm:pt modelId="{C6EB9CE5-6751-4134-94BF-85E655E2D8FA}" type="pres">
      <dgm:prSet presAssocID="{B4A9F3CD-4246-4840-897D-A3FE0536C966}" presName="vert1" presStyleCnt="0"/>
      <dgm:spPr/>
    </dgm:pt>
    <dgm:pt modelId="{B88AA4EA-A231-4705-86D8-DA296B203761}" type="pres">
      <dgm:prSet presAssocID="{F076CC9A-D885-4BB4-AB90-1F06DA2472A4}" presName="thickLine" presStyleLbl="alignNode1" presStyleIdx="2" presStyleCnt="3"/>
      <dgm:spPr/>
    </dgm:pt>
    <dgm:pt modelId="{8411BC1E-71B9-4F58-B331-A987F8C75B3B}" type="pres">
      <dgm:prSet presAssocID="{F076CC9A-D885-4BB4-AB90-1F06DA2472A4}" presName="horz1" presStyleCnt="0"/>
      <dgm:spPr/>
    </dgm:pt>
    <dgm:pt modelId="{65FE65B4-865B-4D0D-BA58-39F7B55F3D4F}" type="pres">
      <dgm:prSet presAssocID="{F076CC9A-D885-4BB4-AB90-1F06DA2472A4}" presName="tx1" presStyleLbl="revTx" presStyleIdx="2" presStyleCnt="3"/>
      <dgm:spPr/>
    </dgm:pt>
    <dgm:pt modelId="{6FF35861-F28C-4E90-A51B-D9EBAF6ECFDC}" type="pres">
      <dgm:prSet presAssocID="{F076CC9A-D885-4BB4-AB90-1F06DA2472A4}" presName="vert1" presStyleCnt="0"/>
      <dgm:spPr/>
    </dgm:pt>
  </dgm:ptLst>
  <dgm:cxnLst>
    <dgm:cxn modelId="{113FA409-C73B-4B50-8960-3DBB6815B201}" srcId="{A207DCE7-66F7-46F7-A531-89F270B79D0F}" destId="{B4A9F3CD-4246-4840-897D-A3FE0536C966}" srcOrd="1" destOrd="0" parTransId="{3E1577A5-E0A0-46DC-8E26-34BE0F1CDDE8}" sibTransId="{54AE6270-8201-45F1-ADB7-00D49CAD9E86}"/>
    <dgm:cxn modelId="{BEC8C74A-3DA6-4ABE-BEBF-6F33F1A3A119}" type="presOf" srcId="{B4A9F3CD-4246-4840-897D-A3FE0536C966}" destId="{4780BC5D-5987-49E6-94E8-BD410C3075DE}" srcOrd="0" destOrd="0" presId="urn:microsoft.com/office/officeart/2008/layout/LinedList"/>
    <dgm:cxn modelId="{6825C555-4481-4559-9472-40718FC34691}" srcId="{A207DCE7-66F7-46F7-A531-89F270B79D0F}" destId="{F076CC9A-D885-4BB4-AB90-1F06DA2472A4}" srcOrd="2" destOrd="0" parTransId="{BDD56E63-8412-4B70-AEEE-E52F51D16C49}" sibTransId="{B1F27472-A987-4848-ADDF-2DC3CFF17D9C}"/>
    <dgm:cxn modelId="{2FA7A99A-8A16-4CF2-A982-7C628210F32E}" type="presOf" srcId="{F2B81A6B-055D-4D6D-AAEA-DB8D94374F3F}" destId="{E58E20B3-CC4E-4509-9792-C74322BF7BF4}" srcOrd="0" destOrd="0" presId="urn:microsoft.com/office/officeart/2008/layout/LinedList"/>
    <dgm:cxn modelId="{E68BE6EB-8C3B-4623-96CD-5BCE68FF79CF}" type="presOf" srcId="{F076CC9A-D885-4BB4-AB90-1F06DA2472A4}" destId="{65FE65B4-865B-4D0D-BA58-39F7B55F3D4F}" srcOrd="0" destOrd="0" presId="urn:microsoft.com/office/officeart/2008/layout/LinedList"/>
    <dgm:cxn modelId="{65C915F2-8666-4E92-A797-830372322AA7}" type="presOf" srcId="{A207DCE7-66F7-46F7-A531-89F270B79D0F}" destId="{D2D60807-93C1-4B67-AC33-CEC4E4FCA69F}" srcOrd="0" destOrd="0" presId="urn:microsoft.com/office/officeart/2008/layout/LinedList"/>
    <dgm:cxn modelId="{D24EF7F3-C9DA-4F90-8FFF-F630FDEBCC5F}" srcId="{A207DCE7-66F7-46F7-A531-89F270B79D0F}" destId="{F2B81A6B-055D-4D6D-AAEA-DB8D94374F3F}" srcOrd="0" destOrd="0" parTransId="{8B48D1F5-A951-491A-9CAD-4DB16482539E}" sibTransId="{4704D4E4-5D72-415F-89E4-9781EDFCA51C}"/>
    <dgm:cxn modelId="{640D465E-C8CE-48B3-83C9-61102CB1D5F0}" type="presParOf" srcId="{D2D60807-93C1-4B67-AC33-CEC4E4FCA69F}" destId="{A96BAB4D-CBB1-4721-92DB-B5B3A1880771}" srcOrd="0" destOrd="0" presId="urn:microsoft.com/office/officeart/2008/layout/LinedList"/>
    <dgm:cxn modelId="{A3FD146F-A2E6-4A1E-B6F6-17EE95691213}" type="presParOf" srcId="{D2D60807-93C1-4B67-AC33-CEC4E4FCA69F}" destId="{83CCA498-5CAA-487D-A2FD-1B0B92B39169}" srcOrd="1" destOrd="0" presId="urn:microsoft.com/office/officeart/2008/layout/LinedList"/>
    <dgm:cxn modelId="{12B93CF4-8575-4C95-8127-AD4111140537}" type="presParOf" srcId="{83CCA498-5CAA-487D-A2FD-1B0B92B39169}" destId="{E58E20B3-CC4E-4509-9792-C74322BF7BF4}" srcOrd="0" destOrd="0" presId="urn:microsoft.com/office/officeart/2008/layout/LinedList"/>
    <dgm:cxn modelId="{F568BD8C-0803-45BB-8AC7-A93718C34E5A}" type="presParOf" srcId="{83CCA498-5CAA-487D-A2FD-1B0B92B39169}" destId="{CE480CDD-D7CD-4FBD-902D-E93B5C8B3D31}" srcOrd="1" destOrd="0" presId="urn:microsoft.com/office/officeart/2008/layout/LinedList"/>
    <dgm:cxn modelId="{2AF8952D-1172-4312-9BA2-95657CA561A7}" type="presParOf" srcId="{D2D60807-93C1-4B67-AC33-CEC4E4FCA69F}" destId="{30B20A78-C4FA-43EC-A100-F6CE0FB397D1}" srcOrd="2" destOrd="0" presId="urn:microsoft.com/office/officeart/2008/layout/LinedList"/>
    <dgm:cxn modelId="{9348A9E9-7F9F-4BAF-80D6-3CDEFB85524C}" type="presParOf" srcId="{D2D60807-93C1-4B67-AC33-CEC4E4FCA69F}" destId="{C1ED84F6-F397-44D7-800F-E0D456C7B50C}" srcOrd="3" destOrd="0" presId="urn:microsoft.com/office/officeart/2008/layout/LinedList"/>
    <dgm:cxn modelId="{722B7825-BC84-4742-ADD8-20298D7CE4BF}" type="presParOf" srcId="{C1ED84F6-F397-44D7-800F-E0D456C7B50C}" destId="{4780BC5D-5987-49E6-94E8-BD410C3075DE}" srcOrd="0" destOrd="0" presId="urn:microsoft.com/office/officeart/2008/layout/LinedList"/>
    <dgm:cxn modelId="{037D475C-974C-4D6A-B30B-74FA50DB955A}" type="presParOf" srcId="{C1ED84F6-F397-44D7-800F-E0D456C7B50C}" destId="{C6EB9CE5-6751-4134-94BF-85E655E2D8FA}" srcOrd="1" destOrd="0" presId="urn:microsoft.com/office/officeart/2008/layout/LinedList"/>
    <dgm:cxn modelId="{16017B8F-ED20-4A7D-88AB-33BF5DA41D9D}" type="presParOf" srcId="{D2D60807-93C1-4B67-AC33-CEC4E4FCA69F}" destId="{B88AA4EA-A231-4705-86D8-DA296B203761}" srcOrd="4" destOrd="0" presId="urn:microsoft.com/office/officeart/2008/layout/LinedList"/>
    <dgm:cxn modelId="{5F4FC458-72A6-40AF-88A1-A53AECADF9EA}" type="presParOf" srcId="{D2D60807-93C1-4B67-AC33-CEC4E4FCA69F}" destId="{8411BC1E-71B9-4F58-B331-A987F8C75B3B}" srcOrd="5" destOrd="0" presId="urn:microsoft.com/office/officeart/2008/layout/LinedList"/>
    <dgm:cxn modelId="{EFC3E68D-D4AD-45F7-8CD2-4E105A7D5C58}" type="presParOf" srcId="{8411BC1E-71B9-4F58-B331-A987F8C75B3B}" destId="{65FE65B4-865B-4D0D-BA58-39F7B55F3D4F}" srcOrd="0" destOrd="0" presId="urn:microsoft.com/office/officeart/2008/layout/LinedList"/>
    <dgm:cxn modelId="{4601D673-35E6-4655-AB35-2CD4131A6A76}" type="presParOf" srcId="{8411BC1E-71B9-4F58-B331-A987F8C75B3B}" destId="{6FF35861-F28C-4E90-A51B-D9EBAF6ECFD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BAB4D-CBB1-4721-92DB-B5B3A1880771}">
      <dsp:nvSpPr>
        <dsp:cNvPr id="0" name=""/>
        <dsp:cNvSpPr/>
      </dsp:nvSpPr>
      <dsp:spPr>
        <a:xfrm>
          <a:off x="0" y="2299"/>
          <a:ext cx="5259278" cy="0"/>
        </a:xfrm>
        <a:prstGeom prst="lin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E58E20B3-CC4E-4509-9792-C74322BF7BF4}">
      <dsp:nvSpPr>
        <dsp:cNvPr id="0" name=""/>
        <dsp:cNvSpPr/>
      </dsp:nvSpPr>
      <dsp:spPr>
        <a:xfrm>
          <a:off x="0" y="2299"/>
          <a:ext cx="5259278"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dirty="0"/>
            <a:t>Sin will take you further than you want to go. </a:t>
          </a:r>
          <a:endParaRPr lang="en-US" sz="3500" kern="1200" dirty="0"/>
        </a:p>
      </dsp:txBody>
      <dsp:txXfrm>
        <a:off x="0" y="2299"/>
        <a:ext cx="5259278" cy="1568177"/>
      </dsp:txXfrm>
    </dsp:sp>
    <dsp:sp modelId="{30B20A78-C4FA-43EC-A100-F6CE0FB397D1}">
      <dsp:nvSpPr>
        <dsp:cNvPr id="0" name=""/>
        <dsp:cNvSpPr/>
      </dsp:nvSpPr>
      <dsp:spPr>
        <a:xfrm>
          <a:off x="0" y="1570476"/>
          <a:ext cx="5259278" cy="0"/>
        </a:xfrm>
        <a:prstGeom prst="lin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4780BC5D-5987-49E6-94E8-BD410C3075DE}">
      <dsp:nvSpPr>
        <dsp:cNvPr id="0" name=""/>
        <dsp:cNvSpPr/>
      </dsp:nvSpPr>
      <dsp:spPr>
        <a:xfrm>
          <a:off x="0" y="1570476"/>
          <a:ext cx="5259278"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a:t>It will keep you longer than you want to stay.</a:t>
          </a:r>
          <a:endParaRPr lang="en-US" sz="3500" kern="1200"/>
        </a:p>
      </dsp:txBody>
      <dsp:txXfrm>
        <a:off x="0" y="1570476"/>
        <a:ext cx="5259278" cy="1568177"/>
      </dsp:txXfrm>
    </dsp:sp>
    <dsp:sp modelId="{B88AA4EA-A231-4705-86D8-DA296B203761}">
      <dsp:nvSpPr>
        <dsp:cNvPr id="0" name=""/>
        <dsp:cNvSpPr/>
      </dsp:nvSpPr>
      <dsp:spPr>
        <a:xfrm>
          <a:off x="0" y="3138654"/>
          <a:ext cx="5259278" cy="0"/>
        </a:xfrm>
        <a:prstGeom prst="line">
          <a:avLst/>
        </a:prstGeom>
        <a:gradFill rotWithShape="0">
          <a:gsLst>
            <a:gs pos="0">
              <a:schemeClr val="dk2">
                <a:hueOff val="0"/>
                <a:satOff val="0"/>
                <a:lumOff val="0"/>
                <a:alphaOff val="0"/>
                <a:tint val="98000"/>
                <a:lumMod val="110000"/>
              </a:schemeClr>
            </a:gs>
            <a:gs pos="84000">
              <a:schemeClr val="dk2">
                <a:hueOff val="0"/>
                <a:satOff val="0"/>
                <a:lumOff val="0"/>
                <a:alphaOff val="0"/>
                <a:shade val="90000"/>
                <a:lumMod val="88000"/>
              </a:schemeClr>
            </a:gs>
          </a:gsLst>
          <a:lin ang="5400000" scaled="0"/>
        </a:gradFill>
        <a:ln w="12700" cap="rnd" cmpd="sng" algn="ctr">
          <a:solidFill>
            <a:schemeClr val="dk2">
              <a:hueOff val="0"/>
              <a:satOff val="0"/>
              <a:lumOff val="0"/>
              <a:alphaOff val="0"/>
            </a:schemeClr>
          </a:solidFill>
          <a:prstDash val="solid"/>
        </a:ln>
        <a:effectLst>
          <a:outerShdw blurRad="38100" dist="25400" dir="5400000" rotWithShape="0">
            <a:srgbClr val="000000">
              <a:alpha val="55000"/>
            </a:srgbClr>
          </a:outerShdw>
        </a:effectLst>
      </dsp:spPr>
      <dsp:style>
        <a:lnRef idx="1">
          <a:scrgbClr r="0" g="0" b="0"/>
        </a:lnRef>
        <a:fillRef idx="3">
          <a:scrgbClr r="0" g="0" b="0"/>
        </a:fillRef>
        <a:effectRef idx="2">
          <a:scrgbClr r="0" g="0" b="0"/>
        </a:effectRef>
        <a:fontRef idx="minor">
          <a:schemeClr val="lt1"/>
        </a:fontRef>
      </dsp:style>
    </dsp:sp>
    <dsp:sp modelId="{65FE65B4-865B-4D0D-BA58-39F7B55F3D4F}">
      <dsp:nvSpPr>
        <dsp:cNvPr id="0" name=""/>
        <dsp:cNvSpPr/>
      </dsp:nvSpPr>
      <dsp:spPr>
        <a:xfrm>
          <a:off x="0" y="3138654"/>
          <a:ext cx="5259278" cy="1568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3350" tIns="133350" rIns="133350" bIns="133350" numCol="1" spcCol="1270" anchor="t" anchorCtr="0">
          <a:noAutofit/>
        </a:bodyPr>
        <a:lstStyle/>
        <a:p>
          <a:pPr marL="0" lvl="0" indent="0" algn="l" defTabSz="1555750">
            <a:lnSpc>
              <a:spcPct val="90000"/>
            </a:lnSpc>
            <a:spcBef>
              <a:spcPct val="0"/>
            </a:spcBef>
            <a:spcAft>
              <a:spcPct val="35000"/>
            </a:spcAft>
            <a:buNone/>
          </a:pPr>
          <a:r>
            <a:rPr lang="en-US" sz="3500" b="1" kern="1200"/>
            <a:t>It will cost you more than you want to pay.</a:t>
          </a:r>
          <a:endParaRPr lang="en-US" sz="3500" kern="1200"/>
        </a:p>
      </dsp:txBody>
      <dsp:txXfrm>
        <a:off x="0" y="3138654"/>
        <a:ext cx="5259278" cy="156817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5F2E1CC-B753-8C43-BC9A-144E2AB35516}" type="datetimeFigureOut">
              <a:rPr lang="en-US" smtClean="0"/>
              <a:pPr/>
              <a:t>10/15/2023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9257902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F2E1CC-B753-8C43-BC9A-144E2AB35516}"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0B013-3357-E24C-A26E-B2ABFAD21B4E}" type="slidenum">
              <a:rPr lang="en-US" smtClean="0"/>
              <a:pPr/>
              <a:t>‹#›</a:t>
            </a:fld>
            <a:endParaRPr lang="en-US"/>
          </a:p>
        </p:txBody>
      </p:sp>
    </p:spTree>
    <p:extLst>
      <p:ext uri="{BB962C8B-B14F-4D97-AF65-F5344CB8AC3E}">
        <p14:creationId xmlns:p14="http://schemas.microsoft.com/office/powerpoint/2010/main" val="36208097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fld id="{E5F2E1CC-B753-8C43-BC9A-144E2AB35516}" type="datetimeFigureOut">
              <a:rPr lang="en-US" smtClean="0"/>
              <a:pPr/>
              <a:t>10/15/2023</a:t>
            </a:fld>
            <a:endParaRPr lang="en-US"/>
          </a:p>
        </p:txBody>
      </p:sp>
      <p:sp>
        <p:nvSpPr>
          <p:cNvPr id="5" name="Footer Placeholder 4"/>
          <p:cNvSpPr>
            <a:spLocks noGrp="1"/>
          </p:cNvSpPr>
          <p:nvPr>
            <p:ph type="ftr" sz="quarter" idx="11"/>
          </p:nvPr>
        </p:nvSpPr>
        <p:spPr>
          <a:xfrm>
            <a:off x="581192" y="5951810"/>
            <a:ext cx="5922209" cy="365125"/>
          </a:xfrm>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240B013-3357-E24C-A26E-B2ABFAD21B4E}" type="slidenum">
              <a:rPr lang="en-US" smtClean="0"/>
              <a:pPr/>
              <a:t>‹#›</a:t>
            </a:fld>
            <a:endParaRPr lang="en-US"/>
          </a:p>
        </p:txBody>
      </p:sp>
    </p:spTree>
    <p:extLst>
      <p:ext uri="{BB962C8B-B14F-4D97-AF65-F5344CB8AC3E}">
        <p14:creationId xmlns:p14="http://schemas.microsoft.com/office/powerpoint/2010/main" val="334068967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F2E1CC-B753-8C43-BC9A-144E2AB35516}" type="datetimeFigureOut">
              <a:rPr lang="en-US" smtClean="0"/>
              <a:pPr/>
              <a:t>10/15/2023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40B013-3357-E24C-A26E-B2ABFAD21B4E}" type="slidenum">
              <a:rPr lang="en-US" smtClean="0"/>
              <a:pPr/>
              <a:t>‹#›</a:t>
            </a:fld>
            <a:endParaRPr lang="en-US"/>
          </a:p>
        </p:txBody>
      </p:sp>
    </p:spTree>
    <p:extLst>
      <p:ext uri="{BB962C8B-B14F-4D97-AF65-F5344CB8AC3E}">
        <p14:creationId xmlns:p14="http://schemas.microsoft.com/office/powerpoint/2010/main" val="22525021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E5F2E1CC-B753-8C43-BC9A-144E2AB35516}" type="datetimeFigureOut">
              <a:rPr lang="en-US" smtClean="0"/>
              <a:pPr/>
              <a:t>10/15/2023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240B013-3357-E24C-A26E-B2ABFAD21B4E}" type="slidenum">
              <a:rPr lang="en-US" smtClean="0"/>
              <a:pPr/>
              <a:t>‹#›</a:t>
            </a:fld>
            <a:endParaRPr lang="en-US"/>
          </a:p>
        </p:txBody>
      </p:sp>
    </p:spTree>
    <p:extLst>
      <p:ext uri="{BB962C8B-B14F-4D97-AF65-F5344CB8AC3E}">
        <p14:creationId xmlns:p14="http://schemas.microsoft.com/office/powerpoint/2010/main" val="37778475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F2E1CC-B753-8C43-BC9A-144E2AB35516}"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0B013-3357-E24C-A26E-B2ABFAD21B4E}" type="slidenum">
              <a:rPr lang="en-US" smtClean="0"/>
              <a:pPr/>
              <a:t>‹#›</a:t>
            </a:fld>
            <a:endParaRPr lang="en-US"/>
          </a:p>
        </p:txBody>
      </p:sp>
    </p:spTree>
    <p:extLst>
      <p:ext uri="{BB962C8B-B14F-4D97-AF65-F5344CB8AC3E}">
        <p14:creationId xmlns:p14="http://schemas.microsoft.com/office/powerpoint/2010/main" val="36560184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F2E1CC-B753-8C43-BC9A-144E2AB35516}" type="datetimeFigureOut">
              <a:rPr lang="en-US" smtClean="0"/>
              <a:pPr/>
              <a:t>10/15/2023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40B013-3357-E24C-A26E-B2ABFAD21B4E}" type="slidenum">
              <a:rPr lang="en-US" smtClean="0"/>
              <a:pPr/>
              <a:t>‹#›</a:t>
            </a:fld>
            <a:endParaRPr lang="en-US"/>
          </a:p>
        </p:txBody>
      </p:sp>
    </p:spTree>
    <p:extLst>
      <p:ext uri="{BB962C8B-B14F-4D97-AF65-F5344CB8AC3E}">
        <p14:creationId xmlns:p14="http://schemas.microsoft.com/office/powerpoint/2010/main" val="9878980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F2E1CC-B753-8C43-BC9A-144E2AB35516}" type="datetimeFigureOut">
              <a:rPr lang="en-US" smtClean="0"/>
              <a:pPr/>
              <a:t>10/15/2023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40B013-3357-E24C-A26E-B2ABFAD21B4E}" type="slidenum">
              <a:rPr lang="en-US" smtClean="0"/>
              <a:pPr/>
              <a:t>‹#›</a:t>
            </a:fld>
            <a:endParaRPr lang="en-US"/>
          </a:p>
        </p:txBody>
      </p:sp>
    </p:spTree>
    <p:extLst>
      <p:ext uri="{BB962C8B-B14F-4D97-AF65-F5344CB8AC3E}">
        <p14:creationId xmlns:p14="http://schemas.microsoft.com/office/powerpoint/2010/main" val="21347564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2E1CC-B753-8C43-BC9A-144E2AB35516}" type="datetimeFigureOut">
              <a:rPr lang="en-US" smtClean="0"/>
              <a:pPr/>
              <a:t>10/15/2023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40B013-3357-E24C-A26E-B2ABFAD21B4E}" type="slidenum">
              <a:rPr lang="en-US" smtClean="0"/>
              <a:pPr/>
              <a:t>‹#›</a:t>
            </a:fld>
            <a:endParaRPr lang="en-US"/>
          </a:p>
        </p:txBody>
      </p:sp>
    </p:spTree>
    <p:extLst>
      <p:ext uri="{BB962C8B-B14F-4D97-AF65-F5344CB8AC3E}">
        <p14:creationId xmlns:p14="http://schemas.microsoft.com/office/powerpoint/2010/main" val="35831861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E5F2E1CC-B753-8C43-BC9A-144E2AB35516}" type="datetimeFigureOut">
              <a:rPr lang="en-US" smtClean="0"/>
              <a:pPr/>
              <a:t>10/15/2023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84406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F2E1CC-B753-8C43-BC9A-144E2AB35516}" type="datetimeFigureOut">
              <a:rPr lang="en-US" smtClean="0"/>
              <a:pPr/>
              <a:t>10/15/2023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40B013-3357-E24C-A26E-B2ABFAD21B4E}" type="slidenum">
              <a:rPr lang="en-US" smtClean="0"/>
              <a:pPr/>
              <a:t>‹#›</a:t>
            </a:fld>
            <a:endParaRPr lang="en-US"/>
          </a:p>
        </p:txBody>
      </p:sp>
    </p:spTree>
    <p:extLst>
      <p:ext uri="{BB962C8B-B14F-4D97-AF65-F5344CB8AC3E}">
        <p14:creationId xmlns:p14="http://schemas.microsoft.com/office/powerpoint/2010/main" val="37590126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fld id="{E5F2E1CC-B753-8C43-BC9A-144E2AB35516}" type="datetimeFigureOut">
              <a:rPr lang="en-US" smtClean="0"/>
              <a:pPr/>
              <a:t>10/15/2023</a:t>
            </a:fld>
            <a:endParaRPr lang="en-US"/>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fld id="{5240B013-3357-E24C-A26E-B2ABFAD21B4E}" type="slidenum">
              <a:rPr lang="en-US" smtClean="0"/>
              <a:pPr/>
              <a:t>‹#›</a:t>
            </a:fld>
            <a:endParaRPr lang="en-US"/>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60604936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iblegateway.com/passage/?search=2+Samuel+11%3A6-13&amp;version=NASB1995#fen-NASB1995-8267a"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biblegateway.com/passage/?search=2+Samuel+12%3A1-11&amp;version=NASB1995#fen-NASB1995-8288a"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s://www.biblegateway.com/passage/?search=2+Samuel+12%3A12-15&amp;version=NASB1995#fen-NASB1995-8300b" TargetMode="External"/><Relationship Id="rId2" Type="http://schemas.openxmlformats.org/officeDocument/2006/relationships/hyperlink" Target="https://www.biblegateway.com/passage/?search=2+Samuel+12%3A12-15&amp;version=NASB1995#fen-NASB1995-8299a" TargetMode="External"/><Relationship Id="rId1" Type="http://schemas.openxmlformats.org/officeDocument/2006/relationships/slideLayout" Target="../slideLayouts/slideLayout7.xml"/><Relationship Id="rId4" Type="http://schemas.openxmlformats.org/officeDocument/2006/relationships/hyperlink" Target="https://www.biblegateway.com/passage/?search=2+Samuel+12%3A12-15&amp;version=NASB1995#fen-NASB1995-8302c" TargetMode="Externa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53" name="Rectangle 52">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55" name="Rectangle 54">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57" name="Rectangle 56">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59" name="Rectangle 58">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5" y="457200"/>
            <a:ext cx="4686340"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E069C05-F887-5814-AF32-AB3CBEFD5928}"/>
              </a:ext>
            </a:extLst>
          </p:cNvPr>
          <p:cNvSpPr>
            <a:spLocks noGrp="1"/>
          </p:cNvSpPr>
          <p:nvPr>
            <p:ph type="title"/>
          </p:nvPr>
        </p:nvSpPr>
        <p:spPr>
          <a:xfrm>
            <a:off x="1617259" y="849745"/>
            <a:ext cx="4145245" cy="4745836"/>
          </a:xfrm>
        </p:spPr>
        <p:txBody>
          <a:bodyPr vert="horz" lIns="91440" tIns="45720" rIns="91440" bIns="45720" rtlCol="0" anchor="ctr">
            <a:normAutofit/>
          </a:bodyPr>
          <a:lstStyle/>
          <a:p>
            <a:r>
              <a:rPr lang="en-US" sz="5200">
                <a:solidFill>
                  <a:srgbClr val="FFFFFF"/>
                </a:solidFill>
                <a:effectLst/>
              </a:rPr>
              <a:t>One Night Can Change Your Life</a:t>
            </a:r>
            <a:br>
              <a:rPr lang="en-US" sz="5200">
                <a:solidFill>
                  <a:srgbClr val="FFFFFF"/>
                </a:solidFill>
                <a:effectLst/>
              </a:rPr>
            </a:br>
            <a:endParaRPr lang="en-US" sz="5200">
              <a:solidFill>
                <a:srgbClr val="FFFFFF"/>
              </a:solidFill>
            </a:endParaRPr>
          </a:p>
        </p:txBody>
      </p:sp>
      <p:sp>
        <p:nvSpPr>
          <p:cNvPr id="63" name="Rectangle 62">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453642"/>
            <a:ext cx="2711696"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65" name="Rectangle 64">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457201"/>
            <a:ext cx="829623"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6528543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7C09E-0DC3-A202-5536-1DEC1EA14297}"/>
              </a:ext>
            </a:extLst>
          </p:cNvPr>
          <p:cNvSpPr>
            <a:spLocks noGrp="1"/>
          </p:cNvSpPr>
          <p:nvPr>
            <p:ph type="title"/>
          </p:nvPr>
        </p:nvSpPr>
        <p:spPr/>
        <p:txBody>
          <a:bodyPr>
            <a:normAutofit/>
          </a:bodyPr>
          <a:lstStyle/>
          <a:p>
            <a:r>
              <a:rPr lang="en-US" sz="3600" dirty="0">
                <a:effectLst/>
                <a:latin typeface="Times New Roman" panose="02020603050405020304" pitchFamily="18" charset="0"/>
                <a:ea typeface="Calibri" panose="020F0502020204030204" pitchFamily="34" charset="0"/>
              </a:rPr>
              <a:t>James 1:15</a:t>
            </a:r>
            <a:endParaRPr lang="en-US" sz="3600" dirty="0"/>
          </a:p>
        </p:txBody>
      </p:sp>
      <p:sp>
        <p:nvSpPr>
          <p:cNvPr id="3" name="Content Placeholder 2">
            <a:extLst>
              <a:ext uri="{FF2B5EF4-FFF2-40B4-BE49-F238E27FC236}">
                <a16:creationId xmlns:a16="http://schemas.microsoft.com/office/drawing/2014/main" id="{51FE0F12-930E-AF49-3C6B-EEF701C2D994}"/>
              </a:ext>
            </a:extLst>
          </p:cNvPr>
          <p:cNvSpPr>
            <a:spLocks noGrp="1"/>
          </p:cNvSpPr>
          <p:nvPr>
            <p:ph idx="1"/>
          </p:nvPr>
        </p:nvSpPr>
        <p:spPr/>
        <p:txBody>
          <a:bodyPr/>
          <a:lstStyle/>
          <a:p>
            <a:pPr algn="l"/>
            <a:r>
              <a:rPr lang="en-US" sz="4000" b="1" i="0" baseline="30000" dirty="0">
                <a:solidFill>
                  <a:srgbClr val="000000"/>
                </a:solidFill>
                <a:effectLst/>
                <a:latin typeface="system-ui"/>
              </a:rPr>
              <a:t>15 </a:t>
            </a:r>
            <a:r>
              <a:rPr lang="en-US" sz="4000" b="0" i="0" dirty="0">
                <a:solidFill>
                  <a:srgbClr val="000000"/>
                </a:solidFill>
                <a:effectLst/>
                <a:latin typeface="system-ui"/>
              </a:rPr>
              <a:t>Then when lust has conceived, it gives birth to sin; and when sin is accomplished, it brings forth death.</a:t>
            </a:r>
          </a:p>
          <a:p>
            <a:endParaRPr lang="en-US" dirty="0"/>
          </a:p>
        </p:txBody>
      </p:sp>
    </p:spTree>
    <p:extLst>
      <p:ext uri="{BB962C8B-B14F-4D97-AF65-F5344CB8AC3E}">
        <p14:creationId xmlns:p14="http://schemas.microsoft.com/office/powerpoint/2010/main" val="115965106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769D1AC-39FA-9C27-4D7D-5FD8B5EB94D6}"/>
              </a:ext>
            </a:extLst>
          </p:cNvPr>
          <p:cNvSpPr txBox="1"/>
          <p:nvPr/>
        </p:nvSpPr>
        <p:spPr>
          <a:xfrm>
            <a:off x="1410128" y="925883"/>
            <a:ext cx="6323744" cy="646331"/>
          </a:xfrm>
          <a:prstGeom prst="rect">
            <a:avLst/>
          </a:prstGeom>
          <a:noFill/>
        </p:spPr>
        <p:txBody>
          <a:bodyPr wrap="square">
            <a:spAutoFit/>
          </a:bodyPr>
          <a:lstStyle/>
          <a:p>
            <a:r>
              <a:rPr lang="en-US" sz="3600" b="1" dirty="0">
                <a:effectLst/>
                <a:latin typeface="Times New Roman" panose="02020603050405020304" pitchFamily="18" charset="0"/>
                <a:ea typeface="Calibri" panose="020F0502020204030204" pitchFamily="34" charset="0"/>
              </a:rPr>
              <a:t>David </a:t>
            </a:r>
            <a:r>
              <a:rPr lang="en-US" sz="3600" b="1" dirty="0">
                <a:latin typeface="Times New Roman" panose="02020603050405020304" pitchFamily="18" charset="0"/>
                <a:ea typeface="Calibri" panose="020F0502020204030204" pitchFamily="34" charset="0"/>
              </a:rPr>
              <a:t>got</a:t>
            </a:r>
            <a:r>
              <a:rPr lang="en-US" sz="3600" b="1" dirty="0">
                <a:effectLst/>
                <a:latin typeface="Times New Roman" panose="02020603050405020304" pitchFamily="18" charset="0"/>
                <a:ea typeface="Calibri" panose="020F0502020204030204" pitchFamily="34" charset="0"/>
              </a:rPr>
              <a:t> Bathsheba pregnant </a:t>
            </a:r>
            <a:endParaRPr lang="en-US" sz="3600" b="1" dirty="0"/>
          </a:p>
        </p:txBody>
      </p:sp>
      <p:sp>
        <p:nvSpPr>
          <p:cNvPr id="5" name="TextBox 4">
            <a:extLst>
              <a:ext uri="{FF2B5EF4-FFF2-40B4-BE49-F238E27FC236}">
                <a16:creationId xmlns:a16="http://schemas.microsoft.com/office/drawing/2014/main" id="{93599573-063C-B291-FAB5-24DDD119B8CB}"/>
              </a:ext>
            </a:extLst>
          </p:cNvPr>
          <p:cNvSpPr txBox="1"/>
          <p:nvPr/>
        </p:nvSpPr>
        <p:spPr>
          <a:xfrm>
            <a:off x="1068513" y="2307422"/>
            <a:ext cx="7294650" cy="1569660"/>
          </a:xfrm>
          <a:prstGeom prst="rect">
            <a:avLst/>
          </a:prstGeom>
          <a:noFill/>
        </p:spPr>
        <p:txBody>
          <a:bodyPr wrap="square">
            <a:spAutoFit/>
          </a:bodyPr>
          <a:lstStyle/>
          <a:p>
            <a:pPr algn="l"/>
            <a:r>
              <a:rPr lang="en-US" sz="3200" b="1" i="0" dirty="0">
                <a:solidFill>
                  <a:srgbClr val="000000"/>
                </a:solidFill>
                <a:effectLst/>
                <a:latin typeface="system-ui"/>
              </a:rPr>
              <a:t>2 Samuel 11:5</a:t>
            </a:r>
          </a:p>
          <a:p>
            <a:pPr algn="l"/>
            <a:r>
              <a:rPr lang="en-US" sz="3200" b="1" i="0" baseline="30000" dirty="0">
                <a:solidFill>
                  <a:srgbClr val="000000"/>
                </a:solidFill>
                <a:effectLst/>
                <a:latin typeface="system-ui"/>
              </a:rPr>
              <a:t>5 </a:t>
            </a:r>
            <a:r>
              <a:rPr lang="en-US" sz="3200" b="0" i="0" dirty="0">
                <a:solidFill>
                  <a:srgbClr val="000000"/>
                </a:solidFill>
                <a:effectLst/>
                <a:latin typeface="system-ui"/>
              </a:rPr>
              <a:t>The woman conceived; and she sent and told David, and said, “I am pregnant.”</a:t>
            </a:r>
          </a:p>
        </p:txBody>
      </p:sp>
    </p:spTree>
    <p:extLst>
      <p:ext uri="{BB962C8B-B14F-4D97-AF65-F5344CB8AC3E}">
        <p14:creationId xmlns:p14="http://schemas.microsoft.com/office/powerpoint/2010/main" val="751423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F826E-18E2-16F8-9985-556E1A2DC6CA}"/>
              </a:ext>
            </a:extLst>
          </p:cNvPr>
          <p:cNvSpPr>
            <a:spLocks noGrp="1"/>
          </p:cNvSpPr>
          <p:nvPr>
            <p:ph type="title"/>
          </p:nvPr>
        </p:nvSpPr>
        <p:spPr/>
        <p:txBody>
          <a:bodyPr>
            <a:normAutofit/>
          </a:bodyPr>
          <a:lstStyle/>
          <a:p>
            <a:r>
              <a:rPr lang="en-US" sz="3600" dirty="0">
                <a:effectLst/>
                <a:latin typeface="Times New Roman" panose="02020603050405020304" pitchFamily="18" charset="0"/>
                <a:ea typeface="Calibri" panose="020F0502020204030204" pitchFamily="34" charset="0"/>
              </a:rPr>
              <a:t>James 1:15</a:t>
            </a:r>
            <a:endParaRPr lang="en-US" sz="3600" dirty="0"/>
          </a:p>
        </p:txBody>
      </p:sp>
      <p:sp>
        <p:nvSpPr>
          <p:cNvPr id="3" name="Content Placeholder 2">
            <a:extLst>
              <a:ext uri="{FF2B5EF4-FFF2-40B4-BE49-F238E27FC236}">
                <a16:creationId xmlns:a16="http://schemas.microsoft.com/office/drawing/2014/main" id="{6018BDCD-7AC3-CC20-8A5E-501DBA725474}"/>
              </a:ext>
            </a:extLst>
          </p:cNvPr>
          <p:cNvSpPr>
            <a:spLocks noGrp="1"/>
          </p:cNvSpPr>
          <p:nvPr>
            <p:ph idx="1"/>
          </p:nvPr>
        </p:nvSpPr>
        <p:spPr/>
        <p:txBody>
          <a:bodyPr>
            <a:normAutofit/>
          </a:bodyPr>
          <a:lstStyle/>
          <a:p>
            <a:r>
              <a:rPr lang="en-US" sz="3600" b="1" i="0" baseline="30000" dirty="0">
                <a:solidFill>
                  <a:srgbClr val="000000"/>
                </a:solidFill>
                <a:effectLst/>
                <a:latin typeface="system-ui"/>
              </a:rPr>
              <a:t>15 </a:t>
            </a:r>
            <a:r>
              <a:rPr lang="en-US" sz="3600" b="0" i="0" dirty="0">
                <a:solidFill>
                  <a:srgbClr val="000000"/>
                </a:solidFill>
                <a:effectLst/>
                <a:latin typeface="system-ui"/>
              </a:rPr>
              <a:t>Then when lust has conceived, it gives birth to sin; and when sin is accomplished, it brings forth death.</a:t>
            </a:r>
            <a:endParaRPr lang="en-US" sz="3600" dirty="0"/>
          </a:p>
        </p:txBody>
      </p:sp>
    </p:spTree>
    <p:extLst>
      <p:ext uri="{BB962C8B-B14F-4D97-AF65-F5344CB8AC3E}">
        <p14:creationId xmlns:p14="http://schemas.microsoft.com/office/powerpoint/2010/main" val="6534943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83EB11-B844-A141-A8DF-637F7E816174}"/>
              </a:ext>
            </a:extLst>
          </p:cNvPr>
          <p:cNvSpPr txBox="1"/>
          <p:nvPr/>
        </p:nvSpPr>
        <p:spPr>
          <a:xfrm>
            <a:off x="1335640" y="427117"/>
            <a:ext cx="6244120" cy="646331"/>
          </a:xfrm>
          <a:prstGeom prst="rect">
            <a:avLst/>
          </a:prstGeom>
          <a:noFill/>
        </p:spPr>
        <p:txBody>
          <a:bodyPr wrap="square">
            <a:spAutoFit/>
          </a:bodyPr>
          <a:lstStyle/>
          <a:p>
            <a:r>
              <a:rPr lang="en-US" sz="3600" b="1" dirty="0">
                <a:effectLst/>
                <a:latin typeface="Times New Roman" panose="02020603050405020304" pitchFamily="18" charset="0"/>
                <a:ea typeface="Calibri" panose="020F0502020204030204" pitchFamily="34" charset="0"/>
              </a:rPr>
              <a:t>David </a:t>
            </a:r>
            <a:r>
              <a:rPr lang="en-US" sz="3600" b="1" dirty="0">
                <a:latin typeface="Times New Roman" panose="02020603050405020304" pitchFamily="18" charset="0"/>
                <a:ea typeface="Calibri" panose="020F0502020204030204" pitchFamily="34" charset="0"/>
              </a:rPr>
              <a:t>t</a:t>
            </a:r>
            <a:r>
              <a:rPr lang="en-US" sz="3600" b="1" dirty="0">
                <a:effectLst/>
                <a:latin typeface="Times New Roman" panose="02020603050405020304" pitchFamily="18" charset="0"/>
                <a:ea typeface="Calibri" panose="020F0502020204030204" pitchFamily="34" charset="0"/>
              </a:rPr>
              <a:t>ried to cover up his sin </a:t>
            </a:r>
            <a:endParaRPr lang="en-US" sz="3600" b="1" dirty="0"/>
          </a:p>
        </p:txBody>
      </p:sp>
      <p:sp>
        <p:nvSpPr>
          <p:cNvPr id="5" name="TextBox 4">
            <a:extLst>
              <a:ext uri="{FF2B5EF4-FFF2-40B4-BE49-F238E27FC236}">
                <a16:creationId xmlns:a16="http://schemas.microsoft.com/office/drawing/2014/main" id="{DC9AF452-E570-7EE9-6C60-C4C3763829A0}"/>
              </a:ext>
            </a:extLst>
          </p:cNvPr>
          <p:cNvSpPr txBox="1"/>
          <p:nvPr/>
        </p:nvSpPr>
        <p:spPr>
          <a:xfrm>
            <a:off x="226032" y="987702"/>
            <a:ext cx="8917968" cy="5693866"/>
          </a:xfrm>
          <a:prstGeom prst="rect">
            <a:avLst/>
          </a:prstGeom>
          <a:noFill/>
        </p:spPr>
        <p:txBody>
          <a:bodyPr wrap="square">
            <a:spAutoFit/>
          </a:bodyPr>
          <a:lstStyle/>
          <a:p>
            <a:pPr algn="l"/>
            <a:r>
              <a:rPr lang="en-US" sz="2800" b="1" i="0" dirty="0">
                <a:solidFill>
                  <a:srgbClr val="000000"/>
                </a:solidFill>
                <a:effectLst/>
                <a:latin typeface="system-ui"/>
              </a:rPr>
              <a:t>2 Samuel 11:6-13</a:t>
            </a:r>
          </a:p>
          <a:p>
            <a:pPr algn="l"/>
            <a:r>
              <a:rPr lang="en-US" sz="2800" b="1" i="0" baseline="30000" dirty="0">
                <a:solidFill>
                  <a:srgbClr val="000000"/>
                </a:solidFill>
                <a:effectLst/>
                <a:latin typeface="system-ui"/>
              </a:rPr>
              <a:t>6 </a:t>
            </a:r>
            <a:r>
              <a:rPr lang="en-US" sz="2800" b="0" i="0" dirty="0">
                <a:solidFill>
                  <a:srgbClr val="000000"/>
                </a:solidFill>
                <a:effectLst/>
                <a:latin typeface="system-ui"/>
              </a:rPr>
              <a:t>Then David sent to Joab, </a:t>
            </a:r>
            <a:r>
              <a:rPr lang="en-US" sz="2800" b="0" i="1" dirty="0">
                <a:solidFill>
                  <a:srgbClr val="000000"/>
                </a:solidFill>
                <a:effectLst/>
                <a:latin typeface="system-ui"/>
              </a:rPr>
              <a:t>saying</a:t>
            </a:r>
            <a:r>
              <a:rPr lang="en-US" sz="2800" b="0" i="0" dirty="0">
                <a:solidFill>
                  <a:srgbClr val="000000"/>
                </a:solidFill>
                <a:effectLst/>
                <a:latin typeface="system-ui"/>
              </a:rPr>
              <a:t>, “Send me Uriah the Hittite.” So Joab sent Uriah to David. </a:t>
            </a:r>
            <a:r>
              <a:rPr lang="en-US" sz="2800" b="1" i="0" baseline="30000" dirty="0">
                <a:solidFill>
                  <a:srgbClr val="000000"/>
                </a:solidFill>
                <a:effectLst/>
                <a:latin typeface="system-ui"/>
              </a:rPr>
              <a:t>7 </a:t>
            </a:r>
            <a:r>
              <a:rPr lang="en-US" sz="2800" b="0" i="0" dirty="0">
                <a:solidFill>
                  <a:srgbClr val="000000"/>
                </a:solidFill>
                <a:effectLst/>
                <a:latin typeface="system-ui"/>
              </a:rPr>
              <a:t>When Uriah came to him, David asked concerning the welfare of Joab and </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2" tooltip="See footnote a"/>
              </a:rPr>
              <a:t>a</a:t>
            </a:r>
            <a:r>
              <a:rPr lang="en-US" sz="2800" b="0" i="0" baseline="30000" dirty="0">
                <a:solidFill>
                  <a:srgbClr val="000000"/>
                </a:solidFill>
                <a:effectLst/>
                <a:latin typeface="system-ui"/>
              </a:rPr>
              <a:t>]</a:t>
            </a:r>
            <a:r>
              <a:rPr lang="en-US" sz="2800" b="0" i="0" dirty="0">
                <a:solidFill>
                  <a:srgbClr val="000000"/>
                </a:solidFill>
                <a:effectLst/>
                <a:latin typeface="system-ui"/>
              </a:rPr>
              <a:t>the people and the state of the war. </a:t>
            </a:r>
            <a:r>
              <a:rPr lang="en-US" sz="2800" b="1" i="0" baseline="30000" dirty="0">
                <a:solidFill>
                  <a:srgbClr val="000000"/>
                </a:solidFill>
                <a:effectLst/>
                <a:latin typeface="system-ui"/>
              </a:rPr>
              <a:t>8 </a:t>
            </a:r>
            <a:r>
              <a:rPr lang="en-US" sz="2800" b="0" i="0" dirty="0">
                <a:solidFill>
                  <a:srgbClr val="000000"/>
                </a:solidFill>
                <a:effectLst/>
                <a:latin typeface="system-ui"/>
              </a:rPr>
              <a:t>Then David said to Uriah, “Go down to your house, and wash your feet.” And Uriah went out of the king’s house, and a present from the king was sent out after him. </a:t>
            </a:r>
            <a:r>
              <a:rPr lang="en-US" sz="2800" b="1" i="0" baseline="30000" dirty="0">
                <a:solidFill>
                  <a:srgbClr val="000000"/>
                </a:solidFill>
                <a:effectLst/>
                <a:latin typeface="system-ui"/>
              </a:rPr>
              <a:t>9 </a:t>
            </a:r>
            <a:r>
              <a:rPr lang="en-US" sz="2800" b="0" i="0" dirty="0">
                <a:solidFill>
                  <a:srgbClr val="000000"/>
                </a:solidFill>
                <a:effectLst/>
                <a:latin typeface="system-ui"/>
              </a:rPr>
              <a:t>But Uriah slept at the door of the king’s house with all the servants of his lord, and did not go down to his house. </a:t>
            </a:r>
            <a:r>
              <a:rPr lang="en-US" sz="2800" b="1" i="0" baseline="30000" dirty="0">
                <a:solidFill>
                  <a:srgbClr val="000000"/>
                </a:solidFill>
                <a:effectLst/>
                <a:latin typeface="system-ui"/>
              </a:rPr>
              <a:t>10 </a:t>
            </a:r>
            <a:r>
              <a:rPr lang="en-US" sz="2800" b="0" i="0" dirty="0">
                <a:solidFill>
                  <a:srgbClr val="000000"/>
                </a:solidFill>
                <a:effectLst/>
                <a:latin typeface="system-ui"/>
              </a:rPr>
              <a:t>Now when they told David, saying, “Uriah did not go down to his house,” David said to Uriah, “Have you not come from a journey? Why did you not go down to your house?”</a:t>
            </a:r>
          </a:p>
        </p:txBody>
      </p:sp>
    </p:spTree>
    <p:extLst>
      <p:ext uri="{BB962C8B-B14F-4D97-AF65-F5344CB8AC3E}">
        <p14:creationId xmlns:p14="http://schemas.microsoft.com/office/powerpoint/2010/main" val="18738644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C8D099-ACA2-A30A-08C2-72DD8D9E003D}"/>
              </a:ext>
            </a:extLst>
          </p:cNvPr>
          <p:cNvSpPr txBox="1"/>
          <p:nvPr/>
        </p:nvSpPr>
        <p:spPr>
          <a:xfrm>
            <a:off x="71919" y="614203"/>
            <a:ext cx="9143999" cy="6001643"/>
          </a:xfrm>
          <a:prstGeom prst="rect">
            <a:avLst/>
          </a:prstGeom>
          <a:noFill/>
        </p:spPr>
        <p:txBody>
          <a:bodyPr wrap="square">
            <a:spAutoFit/>
          </a:bodyPr>
          <a:lstStyle/>
          <a:p>
            <a:r>
              <a:rPr lang="en-US" sz="3200" b="0" i="0" dirty="0">
                <a:solidFill>
                  <a:srgbClr val="000000"/>
                </a:solidFill>
                <a:effectLst/>
                <a:latin typeface="system-ui"/>
              </a:rPr>
              <a:t> </a:t>
            </a:r>
            <a:r>
              <a:rPr lang="en-US" sz="3200" b="1" i="0" baseline="30000" dirty="0">
                <a:solidFill>
                  <a:srgbClr val="000000"/>
                </a:solidFill>
                <a:effectLst/>
                <a:latin typeface="system-ui"/>
              </a:rPr>
              <a:t>11 </a:t>
            </a:r>
            <a:r>
              <a:rPr lang="en-US" sz="3200" b="0" i="0" dirty="0">
                <a:solidFill>
                  <a:srgbClr val="000000"/>
                </a:solidFill>
                <a:effectLst/>
                <a:latin typeface="system-ui"/>
              </a:rPr>
              <a:t>Uriah said to David, “The ark and Israel and Judah are staying in temporary shelters, and my lord Joab and the servants of my lord are camping in the open field. Shall I then go to my house to eat and to drink and to lie with my wife? By your life and the life of your soul, I will not do this thing.” </a:t>
            </a:r>
            <a:r>
              <a:rPr lang="en-US" sz="3200" b="1" i="0" baseline="30000" dirty="0">
                <a:solidFill>
                  <a:srgbClr val="000000"/>
                </a:solidFill>
                <a:effectLst/>
                <a:latin typeface="system-ui"/>
              </a:rPr>
              <a:t>12 </a:t>
            </a:r>
            <a:r>
              <a:rPr lang="en-US" sz="3200" b="0" i="0" dirty="0">
                <a:solidFill>
                  <a:srgbClr val="000000"/>
                </a:solidFill>
                <a:effectLst/>
                <a:latin typeface="system-ui"/>
              </a:rPr>
              <a:t>Then David said to Uriah, “Stay here today also, and tomorrow I will let you go.” So Uriah remained in Jerusalem that day and the next. </a:t>
            </a:r>
            <a:r>
              <a:rPr lang="en-US" sz="3200" b="1" i="0" baseline="30000" dirty="0">
                <a:solidFill>
                  <a:srgbClr val="000000"/>
                </a:solidFill>
                <a:effectLst/>
                <a:latin typeface="system-ui"/>
              </a:rPr>
              <a:t>13 </a:t>
            </a:r>
            <a:r>
              <a:rPr lang="en-US" sz="3200" b="0" i="0" dirty="0">
                <a:solidFill>
                  <a:srgbClr val="000000"/>
                </a:solidFill>
                <a:effectLst/>
                <a:latin typeface="system-ui"/>
              </a:rPr>
              <a:t>Now David called him, and he ate and drank before him, and he made him drunk; and in the evening he went out to lie on his bed with his lord’s servants, but he did not go down to his house.</a:t>
            </a:r>
            <a:endParaRPr lang="en-US" sz="3200" dirty="0"/>
          </a:p>
        </p:txBody>
      </p:sp>
    </p:spTree>
    <p:extLst>
      <p:ext uri="{BB962C8B-B14F-4D97-AF65-F5344CB8AC3E}">
        <p14:creationId xmlns:p14="http://schemas.microsoft.com/office/powerpoint/2010/main" val="42061295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3A72B3F-E1BE-D333-9AD1-6B480455430C}"/>
              </a:ext>
            </a:extLst>
          </p:cNvPr>
          <p:cNvSpPr txBox="1"/>
          <p:nvPr/>
        </p:nvSpPr>
        <p:spPr>
          <a:xfrm>
            <a:off x="2044559" y="626991"/>
            <a:ext cx="5404206" cy="1200329"/>
          </a:xfrm>
          <a:prstGeom prst="rect">
            <a:avLst/>
          </a:prstGeom>
          <a:noFill/>
        </p:spPr>
        <p:txBody>
          <a:bodyPr wrap="square">
            <a:spAutoFit/>
          </a:bodyPr>
          <a:lstStyle/>
          <a:p>
            <a:r>
              <a:rPr lang="en-US" sz="3600" b="1" dirty="0">
                <a:effectLst/>
                <a:latin typeface="Times New Roman" panose="02020603050405020304" pitchFamily="18" charset="0"/>
                <a:ea typeface="Calibri" panose="020F0502020204030204" pitchFamily="34" charset="0"/>
              </a:rPr>
              <a:t>David </a:t>
            </a:r>
            <a:r>
              <a:rPr lang="en-US" sz="3600" b="1" dirty="0" err="1">
                <a:latin typeface="Times New Roman" panose="02020603050405020304" pitchFamily="18" charset="0"/>
                <a:ea typeface="Calibri" panose="020F0502020204030204" pitchFamily="34" charset="0"/>
              </a:rPr>
              <a:t>c</a:t>
            </a:r>
            <a:r>
              <a:rPr lang="en-US" sz="3600" b="1" dirty="0" err="1">
                <a:effectLst/>
                <a:latin typeface="Times New Roman" panose="02020603050405020304" pitchFamily="18" charset="0"/>
                <a:ea typeface="Calibri" panose="020F0502020204030204" pitchFamily="34" charset="0"/>
              </a:rPr>
              <a:t>ommited</a:t>
            </a:r>
            <a:r>
              <a:rPr lang="en-US" sz="3600" b="1" dirty="0">
                <a:effectLst/>
                <a:latin typeface="Times New Roman" panose="02020603050405020304" pitchFamily="18" charset="0"/>
                <a:ea typeface="Calibri" panose="020F0502020204030204" pitchFamily="34" charset="0"/>
              </a:rPr>
              <a:t> murder to try and cover up his sin </a:t>
            </a:r>
            <a:endParaRPr lang="en-US" sz="3600" b="1" dirty="0"/>
          </a:p>
        </p:txBody>
      </p:sp>
      <p:sp>
        <p:nvSpPr>
          <p:cNvPr id="5" name="TextBox 4">
            <a:extLst>
              <a:ext uri="{FF2B5EF4-FFF2-40B4-BE49-F238E27FC236}">
                <a16:creationId xmlns:a16="http://schemas.microsoft.com/office/drawing/2014/main" id="{EABC9FB7-BDF7-262C-9B77-F677812469D4}"/>
              </a:ext>
            </a:extLst>
          </p:cNvPr>
          <p:cNvSpPr txBox="1"/>
          <p:nvPr/>
        </p:nvSpPr>
        <p:spPr>
          <a:xfrm>
            <a:off x="179797" y="2076025"/>
            <a:ext cx="8784405" cy="4154984"/>
          </a:xfrm>
          <a:prstGeom prst="rect">
            <a:avLst/>
          </a:prstGeom>
          <a:noFill/>
        </p:spPr>
        <p:txBody>
          <a:bodyPr wrap="square">
            <a:spAutoFit/>
          </a:bodyPr>
          <a:lstStyle/>
          <a:p>
            <a:pPr algn="l"/>
            <a:r>
              <a:rPr lang="en-US" sz="2400" b="1" i="0" dirty="0">
                <a:solidFill>
                  <a:srgbClr val="000000"/>
                </a:solidFill>
                <a:effectLst/>
                <a:latin typeface="system-ui"/>
              </a:rPr>
              <a:t>2 Samuel 11:14-25</a:t>
            </a:r>
          </a:p>
          <a:p>
            <a:pPr algn="l"/>
            <a:r>
              <a:rPr lang="en-US" sz="2400" b="1" i="0" baseline="30000" dirty="0">
                <a:solidFill>
                  <a:srgbClr val="000000"/>
                </a:solidFill>
                <a:effectLst/>
                <a:latin typeface="system-ui"/>
              </a:rPr>
              <a:t>14 </a:t>
            </a:r>
            <a:r>
              <a:rPr lang="en-US" sz="2400" b="0" i="0" dirty="0">
                <a:solidFill>
                  <a:srgbClr val="000000"/>
                </a:solidFill>
                <a:effectLst/>
                <a:latin typeface="system-ui"/>
              </a:rPr>
              <a:t>Now in the morning David wrote a letter to Joab and sent </a:t>
            </a:r>
            <a:r>
              <a:rPr lang="en-US" sz="2400" b="0" i="1" dirty="0">
                <a:solidFill>
                  <a:srgbClr val="000000"/>
                </a:solidFill>
                <a:effectLst/>
                <a:latin typeface="system-ui"/>
              </a:rPr>
              <a:t>it</a:t>
            </a:r>
            <a:r>
              <a:rPr lang="en-US" sz="2400" b="0" i="0" dirty="0">
                <a:solidFill>
                  <a:srgbClr val="000000"/>
                </a:solidFill>
                <a:effectLst/>
                <a:latin typeface="system-ui"/>
              </a:rPr>
              <a:t> by the hand of Uriah. </a:t>
            </a:r>
            <a:r>
              <a:rPr lang="en-US" sz="2400" b="1" i="0" baseline="30000" dirty="0">
                <a:solidFill>
                  <a:srgbClr val="000000"/>
                </a:solidFill>
                <a:effectLst/>
                <a:latin typeface="system-ui"/>
              </a:rPr>
              <a:t>15 </a:t>
            </a:r>
            <a:r>
              <a:rPr lang="en-US" sz="2400" b="0" i="0" dirty="0">
                <a:solidFill>
                  <a:srgbClr val="000000"/>
                </a:solidFill>
                <a:effectLst/>
                <a:latin typeface="system-ui"/>
              </a:rPr>
              <a:t>He had written in the letter, saying, “Place Uriah in the front line of the fiercest battle and withdraw from him, so that he may be struck down and die.” </a:t>
            </a:r>
            <a:r>
              <a:rPr lang="en-US" sz="2400" b="1" i="0" baseline="30000" dirty="0">
                <a:solidFill>
                  <a:srgbClr val="000000"/>
                </a:solidFill>
                <a:effectLst/>
                <a:latin typeface="system-ui"/>
              </a:rPr>
              <a:t>16 </a:t>
            </a:r>
            <a:r>
              <a:rPr lang="en-US" sz="2400" b="0" i="0" dirty="0">
                <a:solidFill>
                  <a:srgbClr val="000000"/>
                </a:solidFill>
                <a:effectLst/>
                <a:latin typeface="system-ui"/>
              </a:rPr>
              <a:t>So it was as Joab kept watch on the city, that he put Uriah at the place where he knew there </a:t>
            </a:r>
            <a:r>
              <a:rPr lang="en-US" sz="2400" b="0" i="1" dirty="0">
                <a:solidFill>
                  <a:srgbClr val="000000"/>
                </a:solidFill>
                <a:effectLst/>
                <a:latin typeface="system-ui"/>
              </a:rPr>
              <a:t>were</a:t>
            </a:r>
            <a:r>
              <a:rPr lang="en-US" sz="2400" b="0" i="0" dirty="0">
                <a:solidFill>
                  <a:srgbClr val="000000"/>
                </a:solidFill>
                <a:effectLst/>
                <a:latin typeface="system-ui"/>
              </a:rPr>
              <a:t> valiant men. </a:t>
            </a:r>
            <a:r>
              <a:rPr lang="en-US" sz="2400" b="1" i="0" baseline="30000" dirty="0">
                <a:solidFill>
                  <a:srgbClr val="000000"/>
                </a:solidFill>
                <a:effectLst/>
                <a:latin typeface="system-ui"/>
              </a:rPr>
              <a:t>17 </a:t>
            </a:r>
            <a:r>
              <a:rPr lang="en-US" sz="2400" b="0" i="0" dirty="0">
                <a:solidFill>
                  <a:srgbClr val="000000"/>
                </a:solidFill>
                <a:effectLst/>
                <a:latin typeface="system-ui"/>
              </a:rPr>
              <a:t>The men of the city went out and fought against Joab, and some of the people among David’s servants fell; and Uriah the Hittite also died. </a:t>
            </a:r>
            <a:r>
              <a:rPr lang="en-US" sz="2400" b="1" i="0" baseline="30000" dirty="0">
                <a:solidFill>
                  <a:srgbClr val="000000"/>
                </a:solidFill>
                <a:effectLst/>
                <a:latin typeface="system-ui"/>
              </a:rPr>
              <a:t>18 </a:t>
            </a:r>
            <a:r>
              <a:rPr lang="en-US" sz="2400" b="0" i="0" dirty="0">
                <a:solidFill>
                  <a:srgbClr val="000000"/>
                </a:solidFill>
                <a:effectLst/>
                <a:latin typeface="system-ui"/>
              </a:rPr>
              <a:t>Then Joab sent and reported to David all the events of the war. </a:t>
            </a:r>
            <a:r>
              <a:rPr lang="en-US" sz="2400" b="1" i="0" baseline="30000" dirty="0">
                <a:solidFill>
                  <a:srgbClr val="000000"/>
                </a:solidFill>
                <a:effectLst/>
                <a:latin typeface="system-ui"/>
              </a:rPr>
              <a:t>19 </a:t>
            </a:r>
            <a:r>
              <a:rPr lang="en-US" sz="2400" b="0" i="0" dirty="0">
                <a:solidFill>
                  <a:srgbClr val="000000"/>
                </a:solidFill>
                <a:effectLst/>
                <a:latin typeface="system-ui"/>
              </a:rPr>
              <a:t>He charged the messenger, saying, “When you have finished telling all the events of the war to the king,</a:t>
            </a:r>
          </a:p>
        </p:txBody>
      </p:sp>
    </p:spTree>
    <p:extLst>
      <p:ext uri="{BB962C8B-B14F-4D97-AF65-F5344CB8AC3E}">
        <p14:creationId xmlns:p14="http://schemas.microsoft.com/office/powerpoint/2010/main" val="7319858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49F1E2-7CAB-6BEB-F945-9BDC1912FE48}"/>
              </a:ext>
            </a:extLst>
          </p:cNvPr>
          <p:cNvSpPr txBox="1"/>
          <p:nvPr/>
        </p:nvSpPr>
        <p:spPr>
          <a:xfrm>
            <a:off x="128427" y="544301"/>
            <a:ext cx="8887146" cy="6001643"/>
          </a:xfrm>
          <a:prstGeom prst="rect">
            <a:avLst/>
          </a:prstGeom>
          <a:noFill/>
        </p:spPr>
        <p:txBody>
          <a:bodyPr wrap="square">
            <a:spAutoFit/>
          </a:bodyPr>
          <a:lstStyle/>
          <a:p>
            <a:pPr algn="l"/>
            <a:r>
              <a:rPr lang="en-US" sz="2400" b="0" i="0" dirty="0">
                <a:solidFill>
                  <a:srgbClr val="000000"/>
                </a:solidFill>
                <a:effectLst/>
                <a:latin typeface="system-ui"/>
              </a:rPr>
              <a:t> </a:t>
            </a:r>
            <a:r>
              <a:rPr lang="en-US" sz="2400" b="1" i="0" baseline="30000" dirty="0">
                <a:solidFill>
                  <a:srgbClr val="000000"/>
                </a:solidFill>
                <a:effectLst/>
                <a:latin typeface="system-ui"/>
              </a:rPr>
              <a:t>20 </a:t>
            </a:r>
            <a:r>
              <a:rPr lang="en-US" sz="2400" b="0" i="0" dirty="0">
                <a:solidFill>
                  <a:srgbClr val="000000"/>
                </a:solidFill>
                <a:effectLst/>
                <a:latin typeface="system-ui"/>
              </a:rPr>
              <a:t>and if it happens that the king’s wrath rises and he says to you, ‘Why did you go so near to the city to fight? Did you not know that they would shoot from the wall? </a:t>
            </a:r>
            <a:r>
              <a:rPr lang="en-US" sz="2400" b="1" i="0" baseline="30000" dirty="0">
                <a:solidFill>
                  <a:srgbClr val="000000"/>
                </a:solidFill>
                <a:effectLst/>
                <a:latin typeface="system-ui"/>
              </a:rPr>
              <a:t>21 </a:t>
            </a:r>
            <a:r>
              <a:rPr lang="en-US" sz="2400" b="0" i="0" dirty="0">
                <a:solidFill>
                  <a:srgbClr val="000000"/>
                </a:solidFill>
                <a:effectLst/>
                <a:latin typeface="system-ui"/>
              </a:rPr>
              <a:t>Who struck down Abimelech the son of </a:t>
            </a:r>
            <a:r>
              <a:rPr lang="en-US" sz="2400" b="0" i="0" dirty="0" err="1">
                <a:solidFill>
                  <a:srgbClr val="000000"/>
                </a:solidFill>
                <a:effectLst/>
                <a:latin typeface="system-ui"/>
              </a:rPr>
              <a:t>Jerubbesheth</a:t>
            </a:r>
            <a:r>
              <a:rPr lang="en-US" sz="2400" b="0" i="0" dirty="0">
                <a:solidFill>
                  <a:srgbClr val="000000"/>
                </a:solidFill>
                <a:effectLst/>
                <a:latin typeface="system-ui"/>
              </a:rPr>
              <a:t>? Did not a woman throw an upper millstone on him from the wall so that he died at </a:t>
            </a:r>
            <a:r>
              <a:rPr lang="en-US" sz="2400" b="0" i="0" dirty="0" err="1">
                <a:solidFill>
                  <a:srgbClr val="000000"/>
                </a:solidFill>
                <a:effectLst/>
                <a:latin typeface="system-ui"/>
              </a:rPr>
              <a:t>Thebez</a:t>
            </a:r>
            <a:r>
              <a:rPr lang="en-US" sz="2400" b="0" i="0" dirty="0">
                <a:solidFill>
                  <a:srgbClr val="000000"/>
                </a:solidFill>
                <a:effectLst/>
                <a:latin typeface="system-ui"/>
              </a:rPr>
              <a:t>? Why did you go so near the wall?’—then you shall say, ‘Your servant Uriah the Hittite is dead also.’” </a:t>
            </a:r>
            <a:r>
              <a:rPr lang="en-US" sz="2400" b="1" i="0" baseline="30000" dirty="0">
                <a:solidFill>
                  <a:srgbClr val="000000"/>
                </a:solidFill>
                <a:effectLst/>
                <a:latin typeface="system-ui"/>
              </a:rPr>
              <a:t>22 </a:t>
            </a:r>
            <a:r>
              <a:rPr lang="en-US" sz="2400" b="0" i="0" dirty="0">
                <a:solidFill>
                  <a:srgbClr val="000000"/>
                </a:solidFill>
                <a:effectLst/>
                <a:latin typeface="system-ui"/>
              </a:rPr>
              <a:t>So the messenger departed and came and reported to David all that Joab had sent him </a:t>
            </a:r>
            <a:r>
              <a:rPr lang="en-US" sz="2400" b="0" i="1" dirty="0">
                <a:solidFill>
                  <a:srgbClr val="000000"/>
                </a:solidFill>
                <a:effectLst/>
                <a:latin typeface="system-ui"/>
              </a:rPr>
              <a:t>to tell</a:t>
            </a:r>
            <a:r>
              <a:rPr lang="en-US" sz="2400" b="0" i="0" dirty="0">
                <a:solidFill>
                  <a:srgbClr val="000000"/>
                </a:solidFill>
                <a:effectLst/>
                <a:latin typeface="system-ui"/>
              </a:rPr>
              <a:t>. </a:t>
            </a:r>
            <a:r>
              <a:rPr lang="en-US" sz="2400" b="1" i="0" baseline="30000" dirty="0">
                <a:solidFill>
                  <a:srgbClr val="000000"/>
                </a:solidFill>
                <a:effectLst/>
                <a:latin typeface="system-ui"/>
              </a:rPr>
              <a:t>23 </a:t>
            </a:r>
            <a:r>
              <a:rPr lang="en-US" sz="2400" b="0" i="0" dirty="0">
                <a:solidFill>
                  <a:srgbClr val="000000"/>
                </a:solidFill>
                <a:effectLst/>
                <a:latin typeface="system-ui"/>
              </a:rPr>
              <a:t>The messenger said to David, “The men prevailed against us and came out against us in the field, but we pressed them as far as the entrance of the gate. </a:t>
            </a:r>
            <a:r>
              <a:rPr lang="en-US" sz="2400" b="1" i="0" baseline="30000" dirty="0">
                <a:solidFill>
                  <a:srgbClr val="000000"/>
                </a:solidFill>
                <a:effectLst/>
                <a:latin typeface="system-ui"/>
              </a:rPr>
              <a:t>24 </a:t>
            </a:r>
            <a:r>
              <a:rPr lang="en-US" sz="2400" b="0" i="0" dirty="0">
                <a:solidFill>
                  <a:srgbClr val="000000"/>
                </a:solidFill>
                <a:effectLst/>
                <a:latin typeface="system-ui"/>
              </a:rPr>
              <a:t>Moreover, the archers shot at your servants from the wall; so some of the king’s servants are dead, and your servant Uriah the Hittite is also dead.” </a:t>
            </a:r>
            <a:r>
              <a:rPr lang="en-US" sz="2400" b="1" i="0" baseline="30000" dirty="0">
                <a:solidFill>
                  <a:srgbClr val="000000"/>
                </a:solidFill>
                <a:effectLst/>
                <a:latin typeface="system-ui"/>
              </a:rPr>
              <a:t>25 </a:t>
            </a:r>
            <a:r>
              <a:rPr lang="en-US" sz="2400" b="0" i="0" dirty="0">
                <a:solidFill>
                  <a:srgbClr val="000000"/>
                </a:solidFill>
                <a:effectLst/>
                <a:latin typeface="system-ui"/>
              </a:rPr>
              <a:t>Then David said to the messenger, “Thus you shall say to Joab, ‘Do not let this thing displease you, for the sword devours one as well as another; make your battle against the city stronger and overthrow it’; and </a:t>
            </a:r>
            <a:r>
              <a:rPr lang="en-US" sz="2400" b="0" i="1" dirty="0">
                <a:solidFill>
                  <a:srgbClr val="000000"/>
                </a:solidFill>
                <a:effectLst/>
                <a:latin typeface="system-ui"/>
              </a:rPr>
              <a:t>so</a:t>
            </a:r>
            <a:r>
              <a:rPr lang="en-US" sz="2400" b="0" i="0" dirty="0">
                <a:solidFill>
                  <a:srgbClr val="000000"/>
                </a:solidFill>
                <a:effectLst/>
                <a:latin typeface="system-ui"/>
              </a:rPr>
              <a:t> encourage him.”</a:t>
            </a:r>
          </a:p>
        </p:txBody>
      </p:sp>
    </p:spTree>
    <p:extLst>
      <p:ext uri="{BB962C8B-B14F-4D97-AF65-F5344CB8AC3E}">
        <p14:creationId xmlns:p14="http://schemas.microsoft.com/office/powerpoint/2010/main" val="29390237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EFC2BB-5830-13D6-90D9-C4C6E15FC479}"/>
              </a:ext>
            </a:extLst>
          </p:cNvPr>
          <p:cNvSpPr txBox="1"/>
          <p:nvPr/>
        </p:nvSpPr>
        <p:spPr>
          <a:xfrm>
            <a:off x="842481" y="678362"/>
            <a:ext cx="7459038" cy="584775"/>
          </a:xfrm>
          <a:prstGeom prst="rect">
            <a:avLst/>
          </a:prstGeom>
          <a:noFill/>
        </p:spPr>
        <p:txBody>
          <a:bodyPr wrap="square">
            <a:spAutoFit/>
          </a:bodyPr>
          <a:lstStyle/>
          <a:p>
            <a:r>
              <a:rPr lang="en-US" sz="3200" dirty="0">
                <a:effectLst/>
                <a:latin typeface="Times New Roman" panose="02020603050405020304" pitchFamily="18" charset="0"/>
                <a:ea typeface="Calibri" panose="020F0502020204030204" pitchFamily="34" charset="0"/>
              </a:rPr>
              <a:t>David </a:t>
            </a:r>
            <a:r>
              <a:rPr lang="en-US" sz="3200" dirty="0">
                <a:latin typeface="Times New Roman" panose="02020603050405020304" pitchFamily="18" charset="0"/>
                <a:ea typeface="Calibri" panose="020F0502020204030204" pitchFamily="34" charset="0"/>
              </a:rPr>
              <a:t>m</a:t>
            </a:r>
            <a:r>
              <a:rPr lang="en-US" sz="3200" dirty="0">
                <a:effectLst/>
                <a:latin typeface="Times New Roman" panose="02020603050405020304" pitchFamily="18" charset="0"/>
                <a:ea typeface="Calibri" panose="020F0502020204030204" pitchFamily="34" charset="0"/>
              </a:rPr>
              <a:t>arried Bathsheba to cover up his sin </a:t>
            </a:r>
            <a:endParaRPr lang="en-US" sz="3200" dirty="0"/>
          </a:p>
        </p:txBody>
      </p:sp>
      <p:sp>
        <p:nvSpPr>
          <p:cNvPr id="5" name="TextBox 4">
            <a:extLst>
              <a:ext uri="{FF2B5EF4-FFF2-40B4-BE49-F238E27FC236}">
                <a16:creationId xmlns:a16="http://schemas.microsoft.com/office/drawing/2014/main" id="{BC8C62F9-2CC6-369B-9AB9-321E7B59803A}"/>
              </a:ext>
            </a:extLst>
          </p:cNvPr>
          <p:cNvSpPr txBox="1"/>
          <p:nvPr/>
        </p:nvSpPr>
        <p:spPr>
          <a:xfrm>
            <a:off x="544531" y="1902601"/>
            <a:ext cx="8209052" cy="3539430"/>
          </a:xfrm>
          <a:prstGeom prst="rect">
            <a:avLst/>
          </a:prstGeom>
          <a:noFill/>
        </p:spPr>
        <p:txBody>
          <a:bodyPr wrap="square">
            <a:spAutoFit/>
          </a:bodyPr>
          <a:lstStyle/>
          <a:p>
            <a:pPr algn="l"/>
            <a:r>
              <a:rPr lang="en-US" sz="2800" b="1" i="0" dirty="0">
                <a:solidFill>
                  <a:srgbClr val="000000"/>
                </a:solidFill>
                <a:effectLst/>
                <a:latin typeface="system-ui"/>
              </a:rPr>
              <a:t>2 Samuel 11:26-27</a:t>
            </a:r>
          </a:p>
          <a:p>
            <a:pPr algn="l"/>
            <a:r>
              <a:rPr lang="en-US" sz="2800" b="1" i="0" baseline="30000" dirty="0">
                <a:solidFill>
                  <a:srgbClr val="000000"/>
                </a:solidFill>
                <a:effectLst/>
                <a:latin typeface="system-ui"/>
              </a:rPr>
              <a:t>26 </a:t>
            </a:r>
            <a:r>
              <a:rPr lang="en-US" sz="2800" b="0" i="0" dirty="0">
                <a:solidFill>
                  <a:srgbClr val="000000"/>
                </a:solidFill>
                <a:effectLst/>
                <a:latin typeface="system-ui"/>
              </a:rPr>
              <a:t>Now when the wife of Uriah heard that Uriah her husband was dead, she mourned for her husband. </a:t>
            </a:r>
            <a:r>
              <a:rPr lang="en-US" sz="2800" b="1" i="0" baseline="30000" dirty="0">
                <a:solidFill>
                  <a:srgbClr val="000000"/>
                </a:solidFill>
                <a:effectLst/>
                <a:latin typeface="system-ui"/>
              </a:rPr>
              <a:t>27 </a:t>
            </a:r>
            <a:r>
              <a:rPr lang="en-US" sz="2800" b="0" i="0" dirty="0">
                <a:solidFill>
                  <a:srgbClr val="000000"/>
                </a:solidFill>
                <a:effectLst/>
                <a:latin typeface="system-ui"/>
              </a:rPr>
              <a:t>When the </a:t>
            </a:r>
            <a:r>
              <a:rPr lang="en-US" sz="2800" b="0" i="1" dirty="0">
                <a:solidFill>
                  <a:srgbClr val="000000"/>
                </a:solidFill>
                <a:effectLst/>
                <a:latin typeface="system-ui"/>
              </a:rPr>
              <a:t>time of</a:t>
            </a:r>
            <a:r>
              <a:rPr lang="en-US" sz="2800" b="0" i="0" dirty="0">
                <a:solidFill>
                  <a:srgbClr val="000000"/>
                </a:solidFill>
                <a:effectLst/>
                <a:latin typeface="system-ui"/>
              </a:rPr>
              <a:t> mourning was over, David sent and brought her to his house and she became his wife; then she bore him a son. But the thing that David had done was evil in the sight of the </a:t>
            </a:r>
            <a:r>
              <a:rPr lang="en-US" sz="2800" b="0" i="0" cap="small" dirty="0">
                <a:solidFill>
                  <a:srgbClr val="000000"/>
                </a:solidFill>
                <a:effectLst/>
                <a:latin typeface="system-ui"/>
              </a:rPr>
              <a:t>Lord</a:t>
            </a:r>
            <a:r>
              <a:rPr lang="en-US" sz="2800" b="0" i="0" dirty="0">
                <a:solidFill>
                  <a:srgbClr val="000000"/>
                </a:solidFill>
                <a:effectLst/>
                <a:latin typeface="system-ui"/>
              </a:rPr>
              <a:t>.</a:t>
            </a:r>
          </a:p>
        </p:txBody>
      </p:sp>
    </p:spTree>
    <p:extLst>
      <p:ext uri="{BB962C8B-B14F-4D97-AF65-F5344CB8AC3E}">
        <p14:creationId xmlns:p14="http://schemas.microsoft.com/office/powerpoint/2010/main" val="309936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208B633-27B7-7722-A892-65C7AB26D1FF}"/>
              </a:ext>
            </a:extLst>
          </p:cNvPr>
          <p:cNvSpPr txBox="1"/>
          <p:nvPr/>
        </p:nvSpPr>
        <p:spPr>
          <a:xfrm>
            <a:off x="1068513" y="657814"/>
            <a:ext cx="6372546" cy="646331"/>
          </a:xfrm>
          <a:prstGeom prst="rect">
            <a:avLst/>
          </a:prstGeom>
          <a:noFill/>
        </p:spPr>
        <p:txBody>
          <a:bodyPr wrap="square">
            <a:spAutoFit/>
          </a:bodyPr>
          <a:lstStyle/>
          <a:p>
            <a:r>
              <a:rPr lang="en-US" sz="3600" dirty="0">
                <a:effectLst/>
                <a:latin typeface="Times New Roman" panose="02020603050405020304" pitchFamily="18" charset="0"/>
                <a:ea typeface="Calibri" panose="020F0502020204030204" pitchFamily="34" charset="0"/>
              </a:rPr>
              <a:t>David </a:t>
            </a:r>
            <a:r>
              <a:rPr lang="en-US" sz="3600" dirty="0">
                <a:latin typeface="Times New Roman" panose="02020603050405020304" pitchFamily="18" charset="0"/>
                <a:ea typeface="Calibri" panose="020F0502020204030204" pitchFamily="34" charset="0"/>
              </a:rPr>
              <a:t>i</a:t>
            </a:r>
            <a:r>
              <a:rPr lang="en-US" sz="3600" dirty="0">
                <a:effectLst/>
                <a:latin typeface="Times New Roman" panose="02020603050405020304" pitchFamily="18" charset="0"/>
                <a:ea typeface="Calibri" panose="020F0502020204030204" pitchFamily="34" charset="0"/>
              </a:rPr>
              <a:t>s confronted about his sin </a:t>
            </a:r>
            <a:endParaRPr lang="en-US" sz="3600" dirty="0"/>
          </a:p>
        </p:txBody>
      </p:sp>
      <p:sp>
        <p:nvSpPr>
          <p:cNvPr id="5" name="TextBox 4">
            <a:extLst>
              <a:ext uri="{FF2B5EF4-FFF2-40B4-BE49-F238E27FC236}">
                <a16:creationId xmlns:a16="http://schemas.microsoft.com/office/drawing/2014/main" id="{BDB697E2-1326-12F1-5B85-66E447C70ACC}"/>
              </a:ext>
            </a:extLst>
          </p:cNvPr>
          <p:cNvSpPr txBox="1"/>
          <p:nvPr/>
        </p:nvSpPr>
        <p:spPr>
          <a:xfrm>
            <a:off x="143837" y="1382557"/>
            <a:ext cx="8856324" cy="4893647"/>
          </a:xfrm>
          <a:prstGeom prst="rect">
            <a:avLst/>
          </a:prstGeom>
          <a:noFill/>
        </p:spPr>
        <p:txBody>
          <a:bodyPr wrap="square">
            <a:spAutoFit/>
          </a:bodyPr>
          <a:lstStyle/>
          <a:p>
            <a:pPr algn="l"/>
            <a:r>
              <a:rPr lang="en-US" sz="2400" b="1" i="0" dirty="0">
                <a:solidFill>
                  <a:srgbClr val="000000"/>
                </a:solidFill>
                <a:effectLst/>
                <a:latin typeface="system-ui"/>
              </a:rPr>
              <a:t>2 Samuel 12:1-11</a:t>
            </a:r>
          </a:p>
          <a:p>
            <a:pPr algn="l"/>
            <a:r>
              <a:rPr lang="en-US" sz="2400" b="1" i="0" baseline="30000" dirty="0">
                <a:solidFill>
                  <a:srgbClr val="000000"/>
                </a:solidFill>
                <a:effectLst/>
                <a:latin typeface="system-ui"/>
              </a:rPr>
              <a:t>1 </a:t>
            </a:r>
            <a:r>
              <a:rPr lang="en-US" sz="2400" b="0" i="0" dirty="0">
                <a:solidFill>
                  <a:srgbClr val="000000"/>
                </a:solidFill>
                <a:effectLst/>
                <a:latin typeface="system-ui"/>
              </a:rPr>
              <a:t>Then the </a:t>
            </a:r>
            <a:r>
              <a:rPr lang="en-US" sz="2400" b="0" i="0" cap="small" dirty="0">
                <a:solidFill>
                  <a:srgbClr val="000000"/>
                </a:solidFill>
                <a:effectLst/>
                <a:latin typeface="system-ui"/>
              </a:rPr>
              <a:t>Lord</a:t>
            </a:r>
            <a:r>
              <a:rPr lang="en-US" sz="2400" b="0" i="0" dirty="0">
                <a:solidFill>
                  <a:srgbClr val="000000"/>
                </a:solidFill>
                <a:effectLst/>
                <a:latin typeface="system-ui"/>
              </a:rPr>
              <a:t> sent Nathan to David. And he came to him and </a:t>
            </a:r>
            <a:r>
              <a:rPr lang="en-US" sz="2400" b="0" i="0" baseline="30000" dirty="0">
                <a:solidFill>
                  <a:srgbClr val="000000"/>
                </a:solidFill>
                <a:effectLst/>
                <a:latin typeface="system-ui"/>
              </a:rPr>
              <a:t>[</a:t>
            </a:r>
            <a:r>
              <a:rPr lang="en-US" sz="2400" b="0" i="0" baseline="30000" dirty="0">
                <a:solidFill>
                  <a:srgbClr val="4A4A4A"/>
                </a:solidFill>
                <a:effectLst/>
                <a:latin typeface="system-ui"/>
                <a:hlinkClick r:id="rId2" tooltip="See footnote a"/>
              </a:rPr>
              <a:t>a</a:t>
            </a:r>
            <a:r>
              <a:rPr lang="en-US" sz="2400" b="0" i="0" baseline="30000" dirty="0">
                <a:solidFill>
                  <a:srgbClr val="000000"/>
                </a:solidFill>
                <a:effectLst/>
                <a:latin typeface="system-ui"/>
              </a:rPr>
              <a:t>]</a:t>
            </a:r>
            <a:r>
              <a:rPr lang="en-US" sz="2400" b="0" i="0" dirty="0">
                <a:solidFill>
                  <a:srgbClr val="000000"/>
                </a:solidFill>
                <a:effectLst/>
                <a:latin typeface="system-ui"/>
              </a:rPr>
              <a:t>said,</a:t>
            </a:r>
          </a:p>
          <a:p>
            <a:pPr algn="l"/>
            <a:r>
              <a:rPr lang="en-US" sz="2400" b="0" i="0" dirty="0">
                <a:solidFill>
                  <a:srgbClr val="000000"/>
                </a:solidFill>
                <a:effectLst/>
                <a:latin typeface="system-ui"/>
              </a:rPr>
              <a:t>“There were two men in one city, the one rich and the other poor.</a:t>
            </a:r>
            <a:r>
              <a:rPr lang="en-US" sz="2400" b="1" i="0" baseline="30000" dirty="0">
                <a:solidFill>
                  <a:srgbClr val="000000"/>
                </a:solidFill>
                <a:effectLst/>
                <a:latin typeface="system-ui"/>
              </a:rPr>
              <a:t>2 </a:t>
            </a:r>
            <a:r>
              <a:rPr lang="en-US" sz="2400" b="0" i="0" dirty="0">
                <a:solidFill>
                  <a:srgbClr val="000000"/>
                </a:solidFill>
                <a:effectLst/>
                <a:latin typeface="system-ui"/>
              </a:rPr>
              <a:t>“The rich man had a great many flocks and herds.</a:t>
            </a:r>
            <a:r>
              <a:rPr lang="en-US" sz="2400" b="1" i="0" baseline="30000" dirty="0">
                <a:solidFill>
                  <a:srgbClr val="000000"/>
                </a:solidFill>
                <a:effectLst/>
                <a:latin typeface="system-ui"/>
              </a:rPr>
              <a:t>3 </a:t>
            </a:r>
            <a:r>
              <a:rPr lang="en-US" sz="2400" b="0" i="0" dirty="0">
                <a:solidFill>
                  <a:srgbClr val="000000"/>
                </a:solidFill>
                <a:effectLst/>
                <a:latin typeface="system-ui"/>
              </a:rPr>
              <a:t>“But the poor man had nothing except one little ewe lame Which he bought and nourished </a:t>
            </a:r>
            <a:r>
              <a:rPr lang="en-US" sz="2400" dirty="0">
                <a:solidFill>
                  <a:srgbClr val="000000"/>
                </a:solidFill>
                <a:latin typeface="system-ui"/>
              </a:rPr>
              <a:t>a</a:t>
            </a:r>
            <a:r>
              <a:rPr lang="en-US" sz="2400" b="0" i="0" dirty="0">
                <a:solidFill>
                  <a:srgbClr val="000000"/>
                </a:solidFill>
                <a:effectLst/>
                <a:latin typeface="system-ui"/>
              </a:rPr>
              <a:t>nd it grew up together with him and his children. It would eat of his bread and drink of his cup and lie in his bosom, </a:t>
            </a:r>
            <a:r>
              <a:rPr lang="en-US" sz="2400" dirty="0">
                <a:solidFill>
                  <a:srgbClr val="000000"/>
                </a:solidFill>
                <a:latin typeface="system-ui"/>
              </a:rPr>
              <a:t>a</a:t>
            </a:r>
            <a:r>
              <a:rPr lang="en-US" sz="2400" b="0" i="0" dirty="0">
                <a:solidFill>
                  <a:srgbClr val="000000"/>
                </a:solidFill>
                <a:effectLst/>
                <a:latin typeface="system-ui"/>
              </a:rPr>
              <a:t>nd was like a daughter to him.</a:t>
            </a:r>
            <a:r>
              <a:rPr lang="en-US" sz="2400" b="1" i="0" baseline="30000" dirty="0">
                <a:solidFill>
                  <a:srgbClr val="000000"/>
                </a:solidFill>
                <a:effectLst/>
                <a:latin typeface="system-ui"/>
              </a:rPr>
              <a:t>4 </a:t>
            </a:r>
            <a:r>
              <a:rPr lang="en-US" sz="2400" b="0" i="0" dirty="0">
                <a:solidFill>
                  <a:srgbClr val="000000"/>
                </a:solidFill>
                <a:effectLst/>
                <a:latin typeface="system-ui"/>
              </a:rPr>
              <a:t>“Now a traveler came to the rich man </a:t>
            </a:r>
            <a:r>
              <a:rPr lang="en-US" sz="2400" dirty="0">
                <a:solidFill>
                  <a:srgbClr val="000000"/>
                </a:solidFill>
                <a:latin typeface="system-ui"/>
              </a:rPr>
              <a:t>a</a:t>
            </a:r>
            <a:r>
              <a:rPr lang="en-US" sz="2400" b="0" i="0" dirty="0">
                <a:solidFill>
                  <a:srgbClr val="000000"/>
                </a:solidFill>
                <a:effectLst/>
                <a:latin typeface="system-ui"/>
              </a:rPr>
              <a:t>nd he was unwilling to take from his own flock or his own </a:t>
            </a:r>
            <a:r>
              <a:rPr lang="en-US" sz="2400" b="0" i="0" dirty="0" err="1">
                <a:solidFill>
                  <a:srgbClr val="000000"/>
                </a:solidFill>
                <a:effectLst/>
                <a:latin typeface="system-ui"/>
              </a:rPr>
              <a:t>herdTo</a:t>
            </a:r>
            <a:r>
              <a:rPr lang="en-US" sz="2400" b="0" i="0" dirty="0">
                <a:solidFill>
                  <a:srgbClr val="000000"/>
                </a:solidFill>
                <a:effectLst/>
                <a:latin typeface="system-ui"/>
              </a:rPr>
              <a:t> prepare for the wayfarer who had come to </a:t>
            </a:r>
            <a:r>
              <a:rPr lang="en-US" sz="2400" b="0" i="0" dirty="0" err="1">
                <a:solidFill>
                  <a:srgbClr val="000000"/>
                </a:solidFill>
                <a:effectLst/>
                <a:latin typeface="system-ui"/>
              </a:rPr>
              <a:t>himRather</a:t>
            </a:r>
            <a:r>
              <a:rPr lang="en-US" sz="2400" b="0" i="0" dirty="0">
                <a:solidFill>
                  <a:srgbClr val="000000"/>
                </a:solidFill>
                <a:effectLst/>
                <a:latin typeface="system-ui"/>
              </a:rPr>
              <a:t> he took the poor man’s ewe lamb and prepared it for the man who had come to him.”</a:t>
            </a:r>
            <a:r>
              <a:rPr lang="en-US" sz="2400" b="1" i="0" baseline="30000" dirty="0">
                <a:solidFill>
                  <a:srgbClr val="000000"/>
                </a:solidFill>
                <a:effectLst/>
                <a:latin typeface="system-ui"/>
              </a:rPr>
              <a:t>5 </a:t>
            </a:r>
            <a:r>
              <a:rPr lang="en-US" sz="2400" b="0" i="0" dirty="0">
                <a:solidFill>
                  <a:srgbClr val="000000"/>
                </a:solidFill>
                <a:effectLst/>
                <a:latin typeface="system-ui"/>
              </a:rPr>
              <a:t>Then David’s anger burned greatly against the man, and he said to Nathan, “As the </a:t>
            </a:r>
            <a:r>
              <a:rPr lang="en-US" sz="2400" b="0" i="0" cap="small" dirty="0">
                <a:solidFill>
                  <a:srgbClr val="000000"/>
                </a:solidFill>
                <a:effectLst/>
                <a:latin typeface="system-ui"/>
              </a:rPr>
              <a:t>Lord</a:t>
            </a:r>
            <a:r>
              <a:rPr lang="en-US" sz="2400" b="0" i="0" dirty="0">
                <a:solidFill>
                  <a:srgbClr val="000000"/>
                </a:solidFill>
                <a:effectLst/>
                <a:latin typeface="system-ui"/>
              </a:rPr>
              <a:t> lives, surely the man who has done this deserves to die. </a:t>
            </a:r>
          </a:p>
        </p:txBody>
      </p:sp>
    </p:spTree>
    <p:extLst>
      <p:ext uri="{BB962C8B-B14F-4D97-AF65-F5344CB8AC3E}">
        <p14:creationId xmlns:p14="http://schemas.microsoft.com/office/powerpoint/2010/main" val="11215531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67D5337-84FF-75E9-743B-820D091BD53C}"/>
              </a:ext>
            </a:extLst>
          </p:cNvPr>
          <p:cNvSpPr txBox="1"/>
          <p:nvPr/>
        </p:nvSpPr>
        <p:spPr>
          <a:xfrm>
            <a:off x="195209" y="1048084"/>
            <a:ext cx="8835775" cy="5170646"/>
          </a:xfrm>
          <a:prstGeom prst="rect">
            <a:avLst/>
          </a:prstGeom>
          <a:noFill/>
        </p:spPr>
        <p:txBody>
          <a:bodyPr wrap="square">
            <a:spAutoFit/>
          </a:bodyPr>
          <a:lstStyle/>
          <a:p>
            <a:pPr algn="l"/>
            <a:r>
              <a:rPr lang="en-US" sz="2200" b="1" i="0" baseline="30000" dirty="0">
                <a:solidFill>
                  <a:srgbClr val="000000"/>
                </a:solidFill>
                <a:effectLst/>
                <a:latin typeface="system-ui"/>
              </a:rPr>
              <a:t>6 </a:t>
            </a:r>
            <a:r>
              <a:rPr lang="en-US" sz="2200" b="0" i="0" dirty="0">
                <a:solidFill>
                  <a:srgbClr val="000000"/>
                </a:solidFill>
                <a:effectLst/>
                <a:latin typeface="system-ui"/>
              </a:rPr>
              <a:t>He must make restitution for the lamb fourfold, because he did this thing and had no compassion.” </a:t>
            </a:r>
            <a:r>
              <a:rPr lang="en-US" sz="2200" b="1" i="0" baseline="30000" dirty="0">
                <a:solidFill>
                  <a:srgbClr val="000000"/>
                </a:solidFill>
                <a:effectLst/>
                <a:latin typeface="system-ui"/>
              </a:rPr>
              <a:t>7 </a:t>
            </a:r>
            <a:r>
              <a:rPr lang="en-US" sz="2200" b="0" i="0" dirty="0">
                <a:solidFill>
                  <a:srgbClr val="000000"/>
                </a:solidFill>
                <a:effectLst/>
                <a:latin typeface="system-ui"/>
              </a:rPr>
              <a:t>Nathan then said to David, “You are the man! Thus says the </a:t>
            </a:r>
            <a:r>
              <a:rPr lang="en-US" sz="2200" b="0" i="0" cap="small" dirty="0">
                <a:solidFill>
                  <a:srgbClr val="000000"/>
                </a:solidFill>
                <a:effectLst/>
                <a:latin typeface="system-ui"/>
              </a:rPr>
              <a:t>Lord</a:t>
            </a:r>
            <a:r>
              <a:rPr lang="en-US" sz="2200" b="0" i="0" dirty="0">
                <a:solidFill>
                  <a:srgbClr val="000000"/>
                </a:solidFill>
                <a:effectLst/>
                <a:latin typeface="system-ui"/>
              </a:rPr>
              <a:t> God of Israel, ‘It is I who anointed you king over Israel and it is I who delivered you from the hand of Saul. </a:t>
            </a:r>
            <a:r>
              <a:rPr lang="en-US" sz="2200" b="1" i="0" baseline="30000" dirty="0">
                <a:solidFill>
                  <a:srgbClr val="000000"/>
                </a:solidFill>
                <a:effectLst/>
                <a:latin typeface="system-ui"/>
              </a:rPr>
              <a:t>8 </a:t>
            </a:r>
            <a:r>
              <a:rPr lang="en-US" sz="2200" b="0" i="0" dirty="0">
                <a:solidFill>
                  <a:srgbClr val="000000"/>
                </a:solidFill>
                <a:effectLst/>
                <a:latin typeface="system-ui"/>
              </a:rPr>
              <a:t>I also gave you your master’s house and your master’s wives into your care, and I gave you the house of Israel and Judah; and if </a:t>
            </a:r>
            <a:r>
              <a:rPr lang="en-US" sz="2200" b="0" i="1" dirty="0">
                <a:solidFill>
                  <a:srgbClr val="000000"/>
                </a:solidFill>
                <a:effectLst/>
                <a:latin typeface="system-ui"/>
              </a:rPr>
              <a:t>that had been</a:t>
            </a:r>
            <a:r>
              <a:rPr lang="en-US" sz="2200" b="0" i="0" dirty="0">
                <a:solidFill>
                  <a:srgbClr val="000000"/>
                </a:solidFill>
                <a:effectLst/>
                <a:latin typeface="system-ui"/>
              </a:rPr>
              <a:t> too little, I would have added to you many more things like these! </a:t>
            </a:r>
            <a:r>
              <a:rPr lang="en-US" sz="2200" b="1" i="0" baseline="30000" dirty="0">
                <a:solidFill>
                  <a:srgbClr val="000000"/>
                </a:solidFill>
                <a:effectLst/>
                <a:latin typeface="system-ui"/>
              </a:rPr>
              <a:t>9 </a:t>
            </a:r>
            <a:r>
              <a:rPr lang="en-US" sz="2200" b="0" i="0" dirty="0">
                <a:solidFill>
                  <a:srgbClr val="000000"/>
                </a:solidFill>
                <a:effectLst/>
                <a:latin typeface="system-ui"/>
              </a:rPr>
              <a:t>Why have you despised the word of the </a:t>
            </a:r>
            <a:r>
              <a:rPr lang="en-US" sz="2200" b="0" i="0" cap="small" dirty="0">
                <a:solidFill>
                  <a:srgbClr val="000000"/>
                </a:solidFill>
                <a:effectLst/>
                <a:latin typeface="system-ui"/>
              </a:rPr>
              <a:t>Lord</a:t>
            </a:r>
            <a:r>
              <a:rPr lang="en-US" sz="2200" b="0" i="0" dirty="0">
                <a:solidFill>
                  <a:srgbClr val="000000"/>
                </a:solidFill>
                <a:effectLst/>
                <a:latin typeface="system-ui"/>
              </a:rPr>
              <a:t> by doing evil in His sight? You have struck down Uriah the Hittite with the sword, have taken his wife to be your wife, and have killed him with the sword of the sons of Ammon. </a:t>
            </a:r>
            <a:r>
              <a:rPr lang="en-US" sz="2200" b="1" i="0" baseline="30000" dirty="0">
                <a:solidFill>
                  <a:srgbClr val="000000"/>
                </a:solidFill>
                <a:effectLst/>
                <a:latin typeface="system-ui"/>
              </a:rPr>
              <a:t>10 </a:t>
            </a:r>
            <a:r>
              <a:rPr lang="en-US" sz="2200" b="0" i="0" dirty="0">
                <a:solidFill>
                  <a:srgbClr val="000000"/>
                </a:solidFill>
                <a:effectLst/>
                <a:latin typeface="system-ui"/>
              </a:rPr>
              <a:t>Now therefore, the sword shall never depart from your house, because you have despised Me and have taken the wife of Uriah the Hittite to be your wife.’ </a:t>
            </a:r>
            <a:r>
              <a:rPr lang="en-US" sz="2200" b="1" i="0" baseline="30000" dirty="0">
                <a:solidFill>
                  <a:srgbClr val="000000"/>
                </a:solidFill>
                <a:effectLst/>
                <a:latin typeface="system-ui"/>
              </a:rPr>
              <a:t>11 </a:t>
            </a:r>
            <a:r>
              <a:rPr lang="en-US" sz="2200" b="0" i="0" dirty="0">
                <a:solidFill>
                  <a:srgbClr val="000000"/>
                </a:solidFill>
                <a:effectLst/>
                <a:latin typeface="system-ui"/>
              </a:rPr>
              <a:t>Thus says the </a:t>
            </a:r>
            <a:r>
              <a:rPr lang="en-US" sz="2200" b="0" i="0" cap="small" dirty="0">
                <a:solidFill>
                  <a:srgbClr val="000000"/>
                </a:solidFill>
                <a:effectLst/>
                <a:latin typeface="system-ui"/>
              </a:rPr>
              <a:t>Lord</a:t>
            </a:r>
            <a:r>
              <a:rPr lang="en-US" sz="2200" b="0" i="0" dirty="0">
                <a:solidFill>
                  <a:srgbClr val="000000"/>
                </a:solidFill>
                <a:effectLst/>
                <a:latin typeface="system-ui"/>
              </a:rPr>
              <a:t>, ‘Behold, I will raise up evil against you from your own household; I will even take your wives before your eyes and give </a:t>
            </a:r>
            <a:r>
              <a:rPr lang="en-US" sz="2200" b="0" i="1" dirty="0">
                <a:solidFill>
                  <a:srgbClr val="000000"/>
                </a:solidFill>
                <a:effectLst/>
                <a:latin typeface="system-ui"/>
              </a:rPr>
              <a:t>them</a:t>
            </a:r>
            <a:r>
              <a:rPr lang="en-US" sz="2200" b="0" i="0" dirty="0">
                <a:solidFill>
                  <a:srgbClr val="000000"/>
                </a:solidFill>
                <a:effectLst/>
                <a:latin typeface="system-ui"/>
              </a:rPr>
              <a:t> to your companion, and he will lie with your wives in broad daylight.</a:t>
            </a:r>
          </a:p>
        </p:txBody>
      </p:sp>
    </p:spTree>
    <p:extLst>
      <p:ext uri="{BB962C8B-B14F-4D97-AF65-F5344CB8AC3E}">
        <p14:creationId xmlns:p14="http://schemas.microsoft.com/office/powerpoint/2010/main" val="42271286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dark sky with white text&#10;&#10;Description automatically generated">
            <a:extLst>
              <a:ext uri="{FF2B5EF4-FFF2-40B4-BE49-F238E27FC236}">
                <a16:creationId xmlns:a16="http://schemas.microsoft.com/office/drawing/2014/main" id="{42C13816-4BB4-8286-98BD-6D9F74292071}"/>
              </a:ext>
            </a:extLst>
          </p:cNvPr>
          <p:cNvPicPr>
            <a:picLocks noChangeAspect="1"/>
          </p:cNvPicPr>
          <p:nvPr/>
        </p:nvPicPr>
        <p:blipFill rotWithShape="1">
          <a:blip r:embed="rId2"/>
          <a:srcRect l="12807" r="12194"/>
          <a:stretch/>
        </p:blipFill>
        <p:spPr>
          <a:xfrm>
            <a:off x="20" y="10"/>
            <a:ext cx="9143980" cy="6857990"/>
          </a:xfrm>
          <a:prstGeom prst="rect">
            <a:avLst/>
          </a:prstGeom>
        </p:spPr>
      </p:pic>
    </p:spTree>
    <p:extLst>
      <p:ext uri="{BB962C8B-B14F-4D97-AF65-F5344CB8AC3E}">
        <p14:creationId xmlns:p14="http://schemas.microsoft.com/office/powerpoint/2010/main" val="22092609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D05227-F4F1-44D0-AAF3-8A687F3F176B}"/>
              </a:ext>
            </a:extLst>
          </p:cNvPr>
          <p:cNvSpPr txBox="1"/>
          <p:nvPr/>
        </p:nvSpPr>
        <p:spPr>
          <a:xfrm>
            <a:off x="1144283" y="688637"/>
            <a:ext cx="6793786" cy="646331"/>
          </a:xfrm>
          <a:prstGeom prst="rect">
            <a:avLst/>
          </a:prstGeom>
          <a:noFill/>
        </p:spPr>
        <p:txBody>
          <a:bodyPr wrap="square">
            <a:spAutoFit/>
          </a:bodyPr>
          <a:lstStyle/>
          <a:p>
            <a:r>
              <a:rPr lang="en-US" sz="3600" b="1" dirty="0">
                <a:effectLst/>
                <a:latin typeface="Times New Roman" panose="02020603050405020304" pitchFamily="18" charset="0"/>
                <a:ea typeface="Calibri" panose="020F0502020204030204" pitchFamily="34" charset="0"/>
              </a:rPr>
              <a:t>David </a:t>
            </a:r>
            <a:r>
              <a:rPr lang="en-US" sz="3600" b="1" dirty="0">
                <a:latin typeface="Times New Roman" panose="02020603050405020304" pitchFamily="18" charset="0"/>
                <a:ea typeface="Calibri" panose="020F0502020204030204" pitchFamily="34" charset="0"/>
              </a:rPr>
              <a:t>i</a:t>
            </a:r>
            <a:r>
              <a:rPr lang="en-US" sz="3600" b="1" dirty="0">
                <a:effectLst/>
                <a:latin typeface="Times New Roman" panose="02020603050405020304" pitchFamily="18" charset="0"/>
                <a:ea typeface="Calibri" panose="020F0502020204030204" pitchFamily="34" charset="0"/>
              </a:rPr>
              <a:t>mmediately admits his sin </a:t>
            </a:r>
            <a:endParaRPr lang="en-US" sz="3600" b="1" dirty="0"/>
          </a:p>
        </p:txBody>
      </p:sp>
      <p:sp>
        <p:nvSpPr>
          <p:cNvPr id="5" name="TextBox 4">
            <a:extLst>
              <a:ext uri="{FF2B5EF4-FFF2-40B4-BE49-F238E27FC236}">
                <a16:creationId xmlns:a16="http://schemas.microsoft.com/office/drawing/2014/main" id="{91339872-EC40-15BF-6A42-08198341E58D}"/>
              </a:ext>
            </a:extLst>
          </p:cNvPr>
          <p:cNvSpPr txBox="1"/>
          <p:nvPr/>
        </p:nvSpPr>
        <p:spPr>
          <a:xfrm>
            <a:off x="277401" y="1570103"/>
            <a:ext cx="8527551" cy="4832092"/>
          </a:xfrm>
          <a:prstGeom prst="rect">
            <a:avLst/>
          </a:prstGeom>
          <a:noFill/>
        </p:spPr>
        <p:txBody>
          <a:bodyPr wrap="square">
            <a:spAutoFit/>
          </a:bodyPr>
          <a:lstStyle/>
          <a:p>
            <a:pPr algn="l"/>
            <a:r>
              <a:rPr lang="en-US" sz="2800" b="1" i="0" dirty="0">
                <a:solidFill>
                  <a:srgbClr val="000000"/>
                </a:solidFill>
                <a:effectLst/>
                <a:latin typeface="system-ui"/>
              </a:rPr>
              <a:t>2 Samuel 12:12-15</a:t>
            </a:r>
          </a:p>
          <a:p>
            <a:pPr algn="l"/>
            <a:r>
              <a:rPr lang="en-US" sz="2800" b="1" i="0" baseline="30000" dirty="0">
                <a:solidFill>
                  <a:srgbClr val="000000"/>
                </a:solidFill>
                <a:effectLst/>
                <a:latin typeface="system-ui"/>
              </a:rPr>
              <a:t>12 </a:t>
            </a:r>
            <a:r>
              <a:rPr lang="en-US" sz="2800" b="0" i="0" dirty="0">
                <a:solidFill>
                  <a:srgbClr val="000000"/>
                </a:solidFill>
                <a:effectLst/>
                <a:latin typeface="system-ui"/>
              </a:rPr>
              <a:t>Indeed you did it secretly, but I will do this thing before all Israel, and </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2" tooltip="See footnote a"/>
              </a:rPr>
              <a:t>a</a:t>
            </a:r>
            <a:r>
              <a:rPr lang="en-US" sz="2800" b="0" i="0" baseline="30000" dirty="0">
                <a:solidFill>
                  <a:srgbClr val="000000"/>
                </a:solidFill>
                <a:effectLst/>
                <a:latin typeface="system-ui"/>
              </a:rPr>
              <a:t>]</a:t>
            </a:r>
            <a:r>
              <a:rPr lang="en-US" sz="2800" b="0" i="0" dirty="0">
                <a:solidFill>
                  <a:srgbClr val="000000"/>
                </a:solidFill>
                <a:effectLst/>
                <a:latin typeface="system-ui"/>
              </a:rPr>
              <a:t>under the sun.’” </a:t>
            </a:r>
            <a:r>
              <a:rPr lang="en-US" sz="2800" b="1" i="0" baseline="30000" dirty="0">
                <a:solidFill>
                  <a:srgbClr val="000000"/>
                </a:solidFill>
                <a:effectLst/>
                <a:latin typeface="system-ui"/>
              </a:rPr>
              <a:t>13 </a:t>
            </a:r>
            <a:r>
              <a:rPr lang="en-US" sz="2800" b="0" i="0" dirty="0">
                <a:solidFill>
                  <a:srgbClr val="000000"/>
                </a:solidFill>
                <a:effectLst/>
                <a:latin typeface="system-ui"/>
              </a:rPr>
              <a:t>Then David said to Nathan, “I have sinned against the </a:t>
            </a:r>
            <a:r>
              <a:rPr lang="en-US" sz="2800" b="0" i="0" cap="small" dirty="0">
                <a:solidFill>
                  <a:srgbClr val="000000"/>
                </a:solidFill>
                <a:effectLst/>
                <a:latin typeface="system-ui"/>
              </a:rPr>
              <a:t>Lord</a:t>
            </a:r>
            <a:r>
              <a:rPr lang="en-US" sz="2800" b="0" i="0" dirty="0">
                <a:solidFill>
                  <a:srgbClr val="000000"/>
                </a:solidFill>
                <a:effectLst/>
                <a:latin typeface="system-ui"/>
              </a:rPr>
              <a:t>.” And Nathan said to David, “The </a:t>
            </a:r>
            <a:r>
              <a:rPr lang="en-US" sz="2800" b="0" i="0" cap="small" dirty="0">
                <a:solidFill>
                  <a:srgbClr val="000000"/>
                </a:solidFill>
                <a:effectLst/>
                <a:latin typeface="system-ui"/>
              </a:rPr>
              <a:t>Lord</a:t>
            </a:r>
            <a:r>
              <a:rPr lang="en-US" sz="2800" b="0" i="0" dirty="0">
                <a:solidFill>
                  <a:srgbClr val="000000"/>
                </a:solidFill>
                <a:effectLst/>
                <a:latin typeface="system-ui"/>
              </a:rPr>
              <a:t> also has </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3" tooltip="See footnote b"/>
              </a:rPr>
              <a:t>b</a:t>
            </a:r>
            <a:r>
              <a:rPr lang="en-US" sz="2800" b="0" i="0" baseline="30000" dirty="0">
                <a:solidFill>
                  <a:srgbClr val="000000"/>
                </a:solidFill>
                <a:effectLst/>
                <a:latin typeface="system-ui"/>
              </a:rPr>
              <a:t>]</a:t>
            </a:r>
            <a:r>
              <a:rPr lang="en-US" sz="2800" b="0" i="0" dirty="0">
                <a:solidFill>
                  <a:srgbClr val="000000"/>
                </a:solidFill>
                <a:effectLst/>
                <a:latin typeface="system-ui"/>
              </a:rPr>
              <a:t>taken away your sin; you shall not die. </a:t>
            </a:r>
            <a:r>
              <a:rPr lang="en-US" sz="2800" b="1" i="0" baseline="30000" dirty="0">
                <a:solidFill>
                  <a:srgbClr val="000000"/>
                </a:solidFill>
                <a:effectLst/>
                <a:latin typeface="system-ui"/>
              </a:rPr>
              <a:t>14 </a:t>
            </a:r>
            <a:r>
              <a:rPr lang="en-US" sz="2800" b="0" i="0" dirty="0">
                <a:solidFill>
                  <a:srgbClr val="000000"/>
                </a:solidFill>
                <a:effectLst/>
                <a:latin typeface="system-ui"/>
              </a:rPr>
              <a:t>However, because by this deed you have given occasion to the enemies of the </a:t>
            </a:r>
            <a:r>
              <a:rPr lang="en-US" sz="2800" b="0" i="0" cap="small" dirty="0">
                <a:solidFill>
                  <a:srgbClr val="000000"/>
                </a:solidFill>
                <a:effectLst/>
                <a:latin typeface="system-ui"/>
              </a:rPr>
              <a:t>Lord</a:t>
            </a:r>
            <a:r>
              <a:rPr lang="en-US" sz="2800" b="0" i="0" dirty="0">
                <a:solidFill>
                  <a:srgbClr val="000000"/>
                </a:solidFill>
                <a:effectLst/>
                <a:latin typeface="system-ui"/>
              </a:rPr>
              <a:t> to blaspheme, the child also that is born to you shall surely die.” </a:t>
            </a:r>
            <a:r>
              <a:rPr lang="en-US" sz="2800" b="1" i="0" baseline="30000" dirty="0">
                <a:solidFill>
                  <a:srgbClr val="000000"/>
                </a:solidFill>
                <a:effectLst/>
                <a:latin typeface="system-ui"/>
              </a:rPr>
              <a:t>15 </a:t>
            </a:r>
            <a:r>
              <a:rPr lang="en-US" sz="2800" b="0" i="0" dirty="0">
                <a:solidFill>
                  <a:srgbClr val="000000"/>
                </a:solidFill>
                <a:effectLst/>
                <a:latin typeface="system-ui"/>
              </a:rPr>
              <a:t>So Nathan went to his house. Then the </a:t>
            </a:r>
            <a:r>
              <a:rPr lang="en-US" sz="2800" b="0" i="0" cap="small" dirty="0">
                <a:solidFill>
                  <a:srgbClr val="000000"/>
                </a:solidFill>
                <a:effectLst/>
                <a:latin typeface="system-ui"/>
              </a:rPr>
              <a:t>Lord</a:t>
            </a:r>
            <a:r>
              <a:rPr lang="en-US" sz="2800" b="0" i="0" dirty="0">
                <a:solidFill>
                  <a:srgbClr val="000000"/>
                </a:solidFill>
                <a:effectLst/>
                <a:latin typeface="system-ui"/>
              </a:rPr>
              <a:t> struck the child that Uriah’s </a:t>
            </a:r>
            <a:r>
              <a:rPr lang="en-US" sz="2800" b="0" i="0" baseline="30000" dirty="0">
                <a:solidFill>
                  <a:srgbClr val="000000"/>
                </a:solidFill>
                <a:effectLst/>
                <a:latin typeface="system-ui"/>
              </a:rPr>
              <a:t>[</a:t>
            </a:r>
            <a:r>
              <a:rPr lang="en-US" sz="2800" b="0" i="0" baseline="30000" dirty="0">
                <a:solidFill>
                  <a:srgbClr val="4A4A4A"/>
                </a:solidFill>
                <a:effectLst/>
                <a:latin typeface="system-ui"/>
                <a:hlinkClick r:id="rId4" tooltip="See footnote c"/>
              </a:rPr>
              <a:t>c</a:t>
            </a:r>
            <a:r>
              <a:rPr lang="en-US" sz="2800" b="0" i="0" baseline="30000" dirty="0">
                <a:solidFill>
                  <a:srgbClr val="000000"/>
                </a:solidFill>
                <a:effectLst/>
                <a:latin typeface="system-ui"/>
              </a:rPr>
              <a:t>]</a:t>
            </a:r>
            <a:r>
              <a:rPr lang="en-US" sz="2800" b="0" i="0" dirty="0">
                <a:solidFill>
                  <a:srgbClr val="000000"/>
                </a:solidFill>
                <a:effectLst/>
                <a:latin typeface="system-ui"/>
              </a:rPr>
              <a:t>widow bore to David, so that he was </a:t>
            </a:r>
            <a:r>
              <a:rPr lang="en-US" sz="2800" b="0" i="1" dirty="0">
                <a:solidFill>
                  <a:srgbClr val="000000"/>
                </a:solidFill>
                <a:effectLst/>
                <a:latin typeface="system-ui"/>
              </a:rPr>
              <a:t>very</a:t>
            </a:r>
            <a:r>
              <a:rPr lang="en-US" sz="2800" b="0" i="0" dirty="0">
                <a:solidFill>
                  <a:srgbClr val="000000"/>
                </a:solidFill>
                <a:effectLst/>
                <a:latin typeface="system-ui"/>
              </a:rPr>
              <a:t> sick.</a:t>
            </a:r>
          </a:p>
        </p:txBody>
      </p:sp>
    </p:spTree>
    <p:extLst>
      <p:ext uri="{BB962C8B-B14F-4D97-AF65-F5344CB8AC3E}">
        <p14:creationId xmlns:p14="http://schemas.microsoft.com/office/powerpoint/2010/main" val="3828622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75F28DDD-9641-43BA-944D-79B0687051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8001"/>
          </a:xfrm>
          <a:prstGeom prst="rect">
            <a:avLst/>
          </a:prstGeom>
          <a:solidFill>
            <a:srgbClr val="FFFE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9671" y="1037967"/>
            <a:ext cx="2290568" cy="4709131"/>
          </a:xfrm>
        </p:spPr>
        <p:txBody>
          <a:bodyPr anchor="ctr">
            <a:normAutofit/>
          </a:bodyPr>
          <a:lstStyle/>
          <a:p>
            <a:r>
              <a:rPr lang="en-US" sz="7200" dirty="0">
                <a:solidFill>
                  <a:schemeClr val="accent1"/>
                </a:solidFill>
              </a:rPr>
              <a:t>Sin</a:t>
            </a:r>
          </a:p>
        </p:txBody>
      </p:sp>
      <p:sp>
        <p:nvSpPr>
          <p:cNvPr id="29" name="Rectangle 28">
            <a:extLst>
              <a:ext uri="{FF2B5EF4-FFF2-40B4-BE49-F238E27FC236}">
                <a16:creationId xmlns:a16="http://schemas.microsoft.com/office/drawing/2014/main" id="{32AA2954-062E-4B72-A97B-0B066FB156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30">
            <a:extLst>
              <a:ext uri="{FF2B5EF4-FFF2-40B4-BE49-F238E27FC236}">
                <a16:creationId xmlns:a16="http://schemas.microsoft.com/office/drawing/2014/main" id="{10CA29A6-E0B1-40CD-ADF7-7B8E932A32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32">
            <a:extLst>
              <a:ext uri="{FF2B5EF4-FFF2-40B4-BE49-F238E27FC236}">
                <a16:creationId xmlns:a16="http://schemas.microsoft.com/office/drawing/2014/main" id="{8DD5F866-AD72-475A-B6C6-54E4577D4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5" name="Rectangle 34">
            <a:extLst>
              <a:ext uri="{FF2B5EF4-FFF2-40B4-BE49-F238E27FC236}">
                <a16:creationId xmlns:a16="http://schemas.microsoft.com/office/drawing/2014/main" id="{C02BAD4C-6EA9-4F10-92D4-A1C8C53DAE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5138" y="723898"/>
            <a:ext cx="5623962" cy="567690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6" name="Content Placeholder 2">
            <a:extLst>
              <a:ext uri="{FF2B5EF4-FFF2-40B4-BE49-F238E27FC236}">
                <a16:creationId xmlns:a16="http://schemas.microsoft.com/office/drawing/2014/main" id="{1B70DFE9-71C5-1D99-9549-0B9A68A0FACF}"/>
              </a:ext>
            </a:extLst>
          </p:cNvPr>
          <p:cNvGraphicFramePr>
            <a:graphicFrameLocks noGrp="1"/>
          </p:cNvGraphicFramePr>
          <p:nvPr>
            <p:ph idx="1"/>
            <p:extLst>
              <p:ext uri="{D42A27DB-BD31-4B8C-83A1-F6EECF244321}">
                <p14:modId xmlns:p14="http://schemas.microsoft.com/office/powerpoint/2010/main" val="523018356"/>
              </p:ext>
            </p:extLst>
          </p:nvPr>
        </p:nvGraphicFramePr>
        <p:xfrm>
          <a:off x="3448828" y="1037967"/>
          <a:ext cx="5259278" cy="47091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AF573D3-A1EC-3F5A-5464-BDBE58BD8C84}"/>
              </a:ext>
            </a:extLst>
          </p:cNvPr>
          <p:cNvSpPr txBox="1"/>
          <p:nvPr/>
        </p:nvSpPr>
        <p:spPr>
          <a:xfrm>
            <a:off x="410965" y="2415906"/>
            <a:ext cx="8435083" cy="3785652"/>
          </a:xfrm>
          <a:prstGeom prst="rect">
            <a:avLst/>
          </a:prstGeom>
          <a:noFill/>
        </p:spPr>
        <p:txBody>
          <a:bodyPr wrap="square">
            <a:spAutoFit/>
          </a:bodyPr>
          <a:lstStyle/>
          <a:p>
            <a:pPr algn="l"/>
            <a:r>
              <a:rPr lang="en-US" sz="4000" b="1" i="0" dirty="0">
                <a:solidFill>
                  <a:srgbClr val="000000"/>
                </a:solidFill>
                <a:effectLst/>
                <a:latin typeface="system-ui"/>
              </a:rPr>
              <a:t>Acts 13:22</a:t>
            </a:r>
          </a:p>
          <a:p>
            <a:pPr algn="l"/>
            <a:r>
              <a:rPr lang="en-US" sz="4000" b="1" i="0" baseline="30000" dirty="0">
                <a:solidFill>
                  <a:srgbClr val="000000"/>
                </a:solidFill>
                <a:effectLst/>
                <a:latin typeface="system-ui"/>
              </a:rPr>
              <a:t>22 </a:t>
            </a:r>
            <a:r>
              <a:rPr lang="en-US" sz="4000" b="0" i="0" dirty="0">
                <a:solidFill>
                  <a:srgbClr val="000000"/>
                </a:solidFill>
                <a:effectLst/>
                <a:latin typeface="system-ui"/>
              </a:rPr>
              <a:t>After He had removed him, He raised up David to be their king, concerning whom He also testified and said, ‘I </a:t>
            </a:r>
            <a:r>
              <a:rPr lang="en-US" sz="4000" b="0" i="0" cap="small" dirty="0">
                <a:solidFill>
                  <a:srgbClr val="000000"/>
                </a:solidFill>
                <a:effectLst/>
                <a:latin typeface="system-ui"/>
              </a:rPr>
              <a:t>have found David</a:t>
            </a:r>
            <a:r>
              <a:rPr lang="en-US" sz="4000" b="0" i="0" dirty="0">
                <a:solidFill>
                  <a:srgbClr val="000000"/>
                </a:solidFill>
                <a:effectLst/>
                <a:latin typeface="system-ui"/>
              </a:rPr>
              <a:t> the son of Jesse, </a:t>
            </a:r>
            <a:r>
              <a:rPr lang="en-US" sz="4000" b="0" i="0" cap="small" dirty="0">
                <a:solidFill>
                  <a:srgbClr val="000000"/>
                </a:solidFill>
                <a:effectLst/>
                <a:latin typeface="system-ui"/>
              </a:rPr>
              <a:t>a man after My heart</a:t>
            </a:r>
            <a:r>
              <a:rPr lang="en-US" sz="4000" b="0" i="0" dirty="0">
                <a:solidFill>
                  <a:srgbClr val="000000"/>
                </a:solidFill>
                <a:effectLst/>
                <a:latin typeface="system-ui"/>
              </a:rPr>
              <a:t>, who will do all My will.’</a:t>
            </a:r>
          </a:p>
        </p:txBody>
      </p:sp>
    </p:spTree>
    <p:extLst>
      <p:ext uri="{BB962C8B-B14F-4D97-AF65-F5344CB8AC3E}">
        <p14:creationId xmlns:p14="http://schemas.microsoft.com/office/powerpoint/2010/main" val="235385819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184E86-739B-5385-77DB-678FE2A1F08E}"/>
              </a:ext>
            </a:extLst>
          </p:cNvPr>
          <p:cNvSpPr>
            <a:spLocks noGrp="1"/>
          </p:cNvSpPr>
          <p:nvPr>
            <p:ph type="title"/>
          </p:nvPr>
        </p:nvSpPr>
        <p:spPr>
          <a:xfrm>
            <a:off x="3337470" y="1507414"/>
            <a:ext cx="5471630" cy="3703320"/>
          </a:xfrm>
        </p:spPr>
        <p:txBody>
          <a:bodyPr vert="horz" lIns="91440" tIns="45720" rIns="91440" bIns="45720" rtlCol="0" anchor="ctr">
            <a:normAutofit/>
          </a:bodyPr>
          <a:lstStyle/>
          <a:p>
            <a:r>
              <a:rPr lang="en-US" sz="4200" dirty="0">
                <a:solidFill>
                  <a:schemeClr val="accent1"/>
                </a:solidFill>
              </a:rPr>
              <a:t>David learned this The hard way.</a:t>
            </a:r>
          </a:p>
        </p:txBody>
      </p:sp>
      <p:sp>
        <p:nvSpPr>
          <p:cNvPr id="17" name="Rectangle 16">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193883" y="3337052"/>
            <a:ext cx="370332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218675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4AC9E9-0011-289B-43EE-3687AF8EAF57}"/>
              </a:ext>
            </a:extLst>
          </p:cNvPr>
          <p:cNvSpPr>
            <a:spLocks noGrp="1"/>
          </p:cNvSpPr>
          <p:nvPr>
            <p:ph type="title"/>
          </p:nvPr>
        </p:nvSpPr>
        <p:spPr>
          <a:xfrm>
            <a:off x="718906" y="1005839"/>
            <a:ext cx="4824235" cy="4805025"/>
          </a:xfrm>
        </p:spPr>
        <p:txBody>
          <a:bodyPr vert="horz" lIns="91440" tIns="45720" rIns="91440" bIns="45720" rtlCol="0" anchor="ctr">
            <a:normAutofit/>
          </a:bodyPr>
          <a:lstStyle/>
          <a:p>
            <a:r>
              <a:rPr lang="en-US" sz="5200" dirty="0">
                <a:solidFill>
                  <a:schemeClr val="tx2"/>
                </a:solidFill>
              </a:rPr>
              <a:t>H life nor his kingdom would ever be the same</a:t>
            </a:r>
          </a:p>
        </p:txBody>
      </p:sp>
      <p:sp>
        <p:nvSpPr>
          <p:cNvPr id="17" name="Rectangle 16">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7200"/>
            <a:ext cx="277749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281717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DA182162-B517-4B41-B039-339F87FAE1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069C05-F887-5814-AF32-AB3CBEFD5928}"/>
              </a:ext>
            </a:extLst>
          </p:cNvPr>
          <p:cNvSpPr>
            <a:spLocks noGrp="1"/>
          </p:cNvSpPr>
          <p:nvPr>
            <p:ph type="title"/>
          </p:nvPr>
        </p:nvSpPr>
        <p:spPr>
          <a:xfrm>
            <a:off x="3600857" y="1005839"/>
            <a:ext cx="5204478" cy="4805025"/>
          </a:xfrm>
        </p:spPr>
        <p:txBody>
          <a:bodyPr vert="horz" lIns="91440" tIns="45720" rIns="91440" bIns="45720" rtlCol="0" anchor="ctr">
            <a:normAutofit/>
          </a:bodyPr>
          <a:lstStyle/>
          <a:p>
            <a:r>
              <a:rPr lang="en-US" sz="5200">
                <a:solidFill>
                  <a:schemeClr val="tx2"/>
                </a:solidFill>
                <a:effectLst/>
              </a:rPr>
              <a:t>One Night Can Change Your Life</a:t>
            </a:r>
            <a:br>
              <a:rPr lang="en-US" sz="5200">
                <a:solidFill>
                  <a:schemeClr val="tx2"/>
                </a:solidFill>
                <a:effectLst/>
              </a:rPr>
            </a:br>
            <a:endParaRPr lang="en-US" sz="5200">
              <a:solidFill>
                <a:schemeClr val="tx2"/>
              </a:solidFill>
            </a:endParaRPr>
          </a:p>
        </p:txBody>
      </p:sp>
      <p:sp>
        <p:nvSpPr>
          <p:cNvPr id="17" name="Rectangle 16">
            <a:extLst>
              <a:ext uri="{FF2B5EF4-FFF2-40B4-BE49-F238E27FC236}">
                <a16:creationId xmlns:a16="http://schemas.microsoft.com/office/drawing/2014/main" id="{49B5AD54-1E68-4239-A6AF-FE0F49BB8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593336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174555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D51765-F25A-07C2-BF69-409FC15727B3}"/>
              </a:ext>
            </a:extLst>
          </p:cNvPr>
          <p:cNvSpPr>
            <a:spLocks noGrp="1"/>
          </p:cNvSpPr>
          <p:nvPr>
            <p:ph type="title"/>
          </p:nvPr>
        </p:nvSpPr>
        <p:spPr>
          <a:xfrm>
            <a:off x="3181372" y="1507414"/>
            <a:ext cx="5803440" cy="3703320"/>
          </a:xfrm>
        </p:spPr>
        <p:txBody>
          <a:bodyPr vert="horz" lIns="91440" tIns="45720" rIns="91440" bIns="45720" rtlCol="0" anchor="ctr">
            <a:noAutofit/>
          </a:bodyPr>
          <a:lstStyle/>
          <a:p>
            <a:pPr>
              <a:lnSpc>
                <a:spcPct val="90000"/>
              </a:lnSpc>
            </a:pPr>
            <a:r>
              <a:rPr lang="en-US" sz="4400" dirty="0">
                <a:solidFill>
                  <a:schemeClr val="tx2"/>
                </a:solidFill>
              </a:rPr>
              <a:t>Tonight, you could change your life forever and decide to become a Christian</a:t>
            </a:r>
          </a:p>
        </p:txBody>
      </p:sp>
      <p:sp>
        <p:nvSpPr>
          <p:cNvPr id="17" name="Rectangle 16">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193883" y="3337052"/>
            <a:ext cx="370332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490054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moon in the sky&#10;&#10;Description automatically generated">
            <a:extLst>
              <a:ext uri="{FF2B5EF4-FFF2-40B4-BE49-F238E27FC236}">
                <a16:creationId xmlns:a16="http://schemas.microsoft.com/office/drawing/2014/main" id="{455131F4-2C07-4E16-4F0F-9B993A30B8C0}"/>
              </a:ext>
            </a:extLst>
          </p:cNvPr>
          <p:cNvPicPr>
            <a:picLocks noChangeAspect="1"/>
          </p:cNvPicPr>
          <p:nvPr/>
        </p:nvPicPr>
        <p:blipFill rotWithShape="1">
          <a:blip r:embed="rId2"/>
          <a:srcRect t="2071" b="22929"/>
          <a:stretch/>
        </p:blipFill>
        <p:spPr>
          <a:xfrm>
            <a:off x="20" y="10"/>
            <a:ext cx="9143980" cy="6857990"/>
          </a:xfrm>
          <a:prstGeom prst="rect">
            <a:avLst/>
          </a:prstGeom>
        </p:spPr>
      </p:pic>
    </p:spTree>
    <p:extLst>
      <p:ext uri="{BB962C8B-B14F-4D97-AF65-F5344CB8AC3E}">
        <p14:creationId xmlns:p14="http://schemas.microsoft.com/office/powerpoint/2010/main" val="36275271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28CA986-4048-3F44-966B-043A68645A4A}"/>
              </a:ext>
            </a:extLst>
          </p:cNvPr>
          <p:cNvPicPr>
            <a:picLocks noChangeAspect="1"/>
          </p:cNvPicPr>
          <p:nvPr/>
        </p:nvPicPr>
        <p:blipFill>
          <a:blip r:embed="rId2"/>
          <a:stretch>
            <a:fillRect/>
          </a:stretch>
        </p:blipFill>
        <p:spPr>
          <a:xfrm>
            <a:off x="2397979" y="688369"/>
            <a:ext cx="4574074" cy="6858000"/>
          </a:xfrm>
          <a:prstGeom prst="rect">
            <a:avLst/>
          </a:prstGeom>
        </p:spPr>
      </p:pic>
    </p:spTree>
    <p:extLst>
      <p:ext uri="{BB962C8B-B14F-4D97-AF65-F5344CB8AC3E}">
        <p14:creationId xmlns:p14="http://schemas.microsoft.com/office/powerpoint/2010/main" val="28545067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9AA9F65-94B8-41A5-A7FF-23D2CFB11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7200"/>
            <a:ext cx="277749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7E8B0F8E-3F6C-4541-B9C1-774D80A088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31610" y="453643"/>
            <a:ext cx="277749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7A45F5BC-32D1-41CD-B270-C46F18CA1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81372" y="457200"/>
            <a:ext cx="277749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CE57EE13-72B0-4FFA-ACE1-EBDE89340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3085765"/>
            <a:ext cx="8447150"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0" name="Rectangle 29">
            <a:extLst>
              <a:ext uri="{FF2B5EF4-FFF2-40B4-BE49-F238E27FC236}">
                <a16:creationId xmlns:a16="http://schemas.microsoft.com/office/drawing/2014/main" id="{328C565D-A991-4381-AC37-76A58A4A12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F4BA4D0-4117-B3AC-6C1A-4CE8F943D9ED}"/>
              </a:ext>
            </a:extLst>
          </p:cNvPr>
          <p:cNvSpPr>
            <a:spLocks noGrp="1"/>
          </p:cNvSpPr>
          <p:nvPr>
            <p:ph type="title"/>
          </p:nvPr>
        </p:nvSpPr>
        <p:spPr>
          <a:xfrm>
            <a:off x="3337470" y="1507414"/>
            <a:ext cx="5471630" cy="3703320"/>
          </a:xfrm>
        </p:spPr>
        <p:txBody>
          <a:bodyPr vert="horz" lIns="91440" tIns="45720" rIns="91440" bIns="45720" rtlCol="0" anchor="ctr">
            <a:normAutofit/>
          </a:bodyPr>
          <a:lstStyle/>
          <a:p>
            <a:r>
              <a:rPr lang="en-US" sz="4200">
                <a:solidFill>
                  <a:schemeClr val="tx2"/>
                </a:solidFill>
              </a:rPr>
              <a:t>No one knows this better than David and Bathsheba</a:t>
            </a:r>
          </a:p>
        </p:txBody>
      </p:sp>
      <p:sp>
        <p:nvSpPr>
          <p:cNvPr id="32" name="Rectangle 31">
            <a:extLst>
              <a:ext uri="{FF2B5EF4-FFF2-40B4-BE49-F238E27FC236}">
                <a16:creationId xmlns:a16="http://schemas.microsoft.com/office/drawing/2014/main" id="{B7180431-F4DE-415D-BCBB-9316423C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453642"/>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EEABD997-5EF9-4E9B-AFBB-F6DFAAF3AD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1193883" y="3337052"/>
            <a:ext cx="3703320" cy="4404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E9AB5EE6-A047-4B18-B998-D46DF3CC36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900" y="5878019"/>
            <a:ext cx="8474200" cy="51270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8113745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4BFB7C5-23B6-4047-BF5E-F9EEBB437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37DA931-62D6-4B32-9103-84C0960AEA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38315" y="457200"/>
            <a:ext cx="4686340" cy="585973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617259" y="849745"/>
            <a:ext cx="4145245" cy="4745836"/>
          </a:xfrm>
        </p:spPr>
        <p:txBody>
          <a:bodyPr anchor="ctr">
            <a:normAutofit/>
          </a:bodyPr>
          <a:lstStyle/>
          <a:p>
            <a:r>
              <a:rPr lang="en-US" sz="5200">
                <a:solidFill>
                  <a:srgbClr val="FFFFFF"/>
                </a:solidFill>
              </a:rPr>
              <a:t>David and Bathsheba</a:t>
            </a:r>
          </a:p>
        </p:txBody>
      </p:sp>
      <p:sp>
        <p:nvSpPr>
          <p:cNvPr id="12" name="Rectangle 11">
            <a:extLst>
              <a:ext uri="{FF2B5EF4-FFF2-40B4-BE49-F238E27FC236}">
                <a16:creationId xmlns:a16="http://schemas.microsoft.com/office/drawing/2014/main" id="{4695E140-9B6E-43E9-B17E-CDFE3FCA8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7404" y="453642"/>
            <a:ext cx="2711696" cy="5863293"/>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Subtitle 2"/>
          <p:cNvSpPr>
            <a:spLocks noGrp="1"/>
          </p:cNvSpPr>
          <p:nvPr>
            <p:ph type="subTitle" idx="1"/>
          </p:nvPr>
        </p:nvSpPr>
        <p:spPr>
          <a:xfrm>
            <a:off x="6076855" y="668740"/>
            <a:ext cx="2861661" cy="4926841"/>
          </a:xfrm>
        </p:spPr>
        <p:txBody>
          <a:bodyPr anchor="ctr">
            <a:normAutofit/>
          </a:bodyPr>
          <a:lstStyle/>
          <a:p>
            <a:r>
              <a:rPr lang="en-US" sz="3600" dirty="0">
                <a:solidFill>
                  <a:srgbClr val="FFFFFF"/>
                </a:solidFill>
              </a:rPr>
              <a:t>2 Samuel 11</a:t>
            </a:r>
          </a:p>
        </p:txBody>
      </p:sp>
      <p:sp>
        <p:nvSpPr>
          <p:cNvPr id="14" name="Rectangle 13">
            <a:extLst>
              <a:ext uri="{FF2B5EF4-FFF2-40B4-BE49-F238E27FC236}">
                <a16:creationId xmlns:a16="http://schemas.microsoft.com/office/drawing/2014/main" id="{FBC3CD9F-A361-4496-A6E0-24338B2A6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5893" y="457201"/>
            <a:ext cx="829623" cy="58597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9467970-3B4D-D76A-F75E-0CB33C520DC0}"/>
              </a:ext>
            </a:extLst>
          </p:cNvPr>
          <p:cNvSpPr txBox="1"/>
          <p:nvPr/>
        </p:nvSpPr>
        <p:spPr>
          <a:xfrm>
            <a:off x="359595" y="1569699"/>
            <a:ext cx="8784405" cy="5016758"/>
          </a:xfrm>
          <a:prstGeom prst="rect">
            <a:avLst/>
          </a:prstGeom>
          <a:noFill/>
        </p:spPr>
        <p:txBody>
          <a:bodyPr wrap="square">
            <a:spAutoFit/>
          </a:bodyPr>
          <a:lstStyle/>
          <a:p>
            <a:pPr algn="l"/>
            <a:r>
              <a:rPr lang="en-US" sz="3200" b="1" i="0" dirty="0">
                <a:solidFill>
                  <a:srgbClr val="000000"/>
                </a:solidFill>
                <a:effectLst/>
                <a:latin typeface="system-ui"/>
              </a:rPr>
              <a:t>2 Samuel 11</a:t>
            </a:r>
          </a:p>
          <a:p>
            <a:pPr algn="l"/>
            <a:r>
              <a:rPr lang="en-US" sz="3200" b="1" i="0" baseline="30000" dirty="0">
                <a:solidFill>
                  <a:srgbClr val="000000"/>
                </a:solidFill>
                <a:effectLst/>
                <a:latin typeface="system-ui"/>
              </a:rPr>
              <a:t>2 </a:t>
            </a:r>
            <a:r>
              <a:rPr lang="en-US" sz="3200" b="0" i="0" dirty="0">
                <a:solidFill>
                  <a:srgbClr val="000000"/>
                </a:solidFill>
                <a:effectLst/>
                <a:latin typeface="system-ui"/>
              </a:rPr>
              <a:t>Then it happened in the spring, at the time when kings go out </a:t>
            </a:r>
            <a:r>
              <a:rPr lang="en-US" sz="3200" b="0" i="1" dirty="0">
                <a:solidFill>
                  <a:srgbClr val="000000"/>
                </a:solidFill>
                <a:effectLst/>
                <a:latin typeface="system-ui"/>
              </a:rPr>
              <a:t>to battle</a:t>
            </a:r>
            <a:r>
              <a:rPr lang="en-US" sz="3200" b="0" i="0" dirty="0">
                <a:solidFill>
                  <a:srgbClr val="000000"/>
                </a:solidFill>
                <a:effectLst/>
                <a:latin typeface="system-ui"/>
              </a:rPr>
              <a:t>, that David sent Joab and his servants with him and all Israel, and they destroyed the sons of Ammon and besieged Rabbah. But David stayed at Jerusalem.</a:t>
            </a:r>
            <a:r>
              <a:rPr lang="en-US" sz="3200" b="1" i="0" baseline="30000" dirty="0">
                <a:solidFill>
                  <a:srgbClr val="000000"/>
                </a:solidFill>
                <a:effectLst/>
                <a:latin typeface="system-ui"/>
              </a:rPr>
              <a:t>2 </a:t>
            </a:r>
            <a:r>
              <a:rPr lang="en-US" sz="3200" b="0" i="0" dirty="0">
                <a:solidFill>
                  <a:srgbClr val="000000"/>
                </a:solidFill>
                <a:effectLst/>
                <a:latin typeface="system-ui"/>
              </a:rPr>
              <a:t>Now when evening came David arose from his bed and walked around on the roof of the king’s house, and from the roof he saw a woman bathing; and the woman was very beautiful in appearance. </a:t>
            </a:r>
          </a:p>
        </p:txBody>
      </p:sp>
      <p:sp>
        <p:nvSpPr>
          <p:cNvPr id="4" name="TextBox 3">
            <a:extLst>
              <a:ext uri="{FF2B5EF4-FFF2-40B4-BE49-F238E27FC236}">
                <a16:creationId xmlns:a16="http://schemas.microsoft.com/office/drawing/2014/main" id="{A0130211-84B5-35C3-A08F-2131B7F6B9B1}"/>
              </a:ext>
            </a:extLst>
          </p:cNvPr>
          <p:cNvSpPr txBox="1"/>
          <p:nvPr/>
        </p:nvSpPr>
        <p:spPr>
          <a:xfrm>
            <a:off x="1613042" y="708917"/>
            <a:ext cx="6390526" cy="646331"/>
          </a:xfrm>
          <a:prstGeom prst="rect">
            <a:avLst/>
          </a:prstGeom>
          <a:noFill/>
        </p:spPr>
        <p:txBody>
          <a:bodyPr wrap="square" rtlCol="0">
            <a:spAutoFit/>
          </a:bodyPr>
          <a:lstStyle/>
          <a:p>
            <a:r>
              <a:rPr lang="en-US" sz="3600" b="1" dirty="0">
                <a:effectLst/>
                <a:latin typeface="Times New Roman" panose="02020603050405020304" pitchFamily="18" charset="0"/>
                <a:ea typeface="Calibri" panose="020F0502020204030204" pitchFamily="34" charset="0"/>
              </a:rPr>
              <a:t>David lusted after Bathsheba</a:t>
            </a:r>
            <a:endParaRPr lang="en-US" sz="3600" b="1" dirty="0"/>
          </a:p>
        </p:txBody>
      </p:sp>
    </p:spTree>
    <p:extLst>
      <p:ext uri="{BB962C8B-B14F-4D97-AF65-F5344CB8AC3E}">
        <p14:creationId xmlns:p14="http://schemas.microsoft.com/office/powerpoint/2010/main" val="31640163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AEB4E-575B-6377-591C-BCF1098DF2E4}"/>
              </a:ext>
            </a:extLst>
          </p:cNvPr>
          <p:cNvSpPr>
            <a:spLocks noGrp="1"/>
          </p:cNvSpPr>
          <p:nvPr>
            <p:ph type="title"/>
          </p:nvPr>
        </p:nvSpPr>
        <p:spPr/>
        <p:txBody>
          <a:bodyPr>
            <a:normAutofit/>
          </a:bodyPr>
          <a:lstStyle/>
          <a:p>
            <a:r>
              <a:rPr lang="en-US" sz="3600" dirty="0">
                <a:effectLst/>
                <a:latin typeface="Times New Roman" panose="02020603050405020304" pitchFamily="18" charset="0"/>
                <a:ea typeface="Calibri" panose="020F0502020204030204" pitchFamily="34" charset="0"/>
              </a:rPr>
              <a:t>James 1:14</a:t>
            </a:r>
            <a:endParaRPr lang="en-US" sz="3600" dirty="0"/>
          </a:p>
        </p:txBody>
      </p:sp>
      <p:sp>
        <p:nvSpPr>
          <p:cNvPr id="3" name="Content Placeholder 2">
            <a:extLst>
              <a:ext uri="{FF2B5EF4-FFF2-40B4-BE49-F238E27FC236}">
                <a16:creationId xmlns:a16="http://schemas.microsoft.com/office/drawing/2014/main" id="{3DC12589-1EC6-7DDB-9ABF-E6220A2EAC8D}"/>
              </a:ext>
            </a:extLst>
          </p:cNvPr>
          <p:cNvSpPr>
            <a:spLocks noGrp="1"/>
          </p:cNvSpPr>
          <p:nvPr>
            <p:ph idx="1"/>
          </p:nvPr>
        </p:nvSpPr>
        <p:spPr/>
        <p:txBody>
          <a:bodyPr>
            <a:normAutofit/>
          </a:bodyPr>
          <a:lstStyle/>
          <a:p>
            <a:r>
              <a:rPr lang="en-US" sz="4400" b="1" i="0" baseline="30000" dirty="0">
                <a:solidFill>
                  <a:srgbClr val="000000"/>
                </a:solidFill>
                <a:effectLst/>
                <a:latin typeface="system-ui"/>
              </a:rPr>
              <a:t>14 </a:t>
            </a:r>
            <a:r>
              <a:rPr lang="en-US" sz="4400" b="0" i="0" dirty="0">
                <a:solidFill>
                  <a:srgbClr val="000000"/>
                </a:solidFill>
                <a:effectLst/>
                <a:latin typeface="system-ui"/>
              </a:rPr>
              <a:t>But each one is tempted when he is carried away and enticed by his own lust.</a:t>
            </a:r>
            <a:endParaRPr lang="en-US" sz="4400" dirty="0"/>
          </a:p>
        </p:txBody>
      </p:sp>
    </p:spTree>
    <p:extLst>
      <p:ext uri="{BB962C8B-B14F-4D97-AF65-F5344CB8AC3E}">
        <p14:creationId xmlns:p14="http://schemas.microsoft.com/office/powerpoint/2010/main" val="19839447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33239F9-A02D-873A-AD31-19A96DA72511}"/>
              </a:ext>
            </a:extLst>
          </p:cNvPr>
          <p:cNvSpPr txBox="1"/>
          <p:nvPr/>
        </p:nvSpPr>
        <p:spPr>
          <a:xfrm>
            <a:off x="1785134" y="687756"/>
            <a:ext cx="5214135" cy="646331"/>
          </a:xfrm>
          <a:prstGeom prst="rect">
            <a:avLst/>
          </a:prstGeom>
          <a:noFill/>
        </p:spPr>
        <p:txBody>
          <a:bodyPr wrap="square">
            <a:spAutoFit/>
          </a:bodyPr>
          <a:lstStyle/>
          <a:p>
            <a:r>
              <a:rPr lang="en-US" sz="3600" b="1" dirty="0">
                <a:effectLst/>
                <a:latin typeface="Times New Roman" panose="02020603050405020304" pitchFamily="18" charset="0"/>
                <a:ea typeface="Calibri" panose="020F0502020204030204" pitchFamily="34" charset="0"/>
              </a:rPr>
              <a:t>David </a:t>
            </a:r>
            <a:r>
              <a:rPr lang="en-US" sz="3600" b="1" dirty="0">
                <a:latin typeface="Times New Roman" panose="02020603050405020304" pitchFamily="18" charset="0"/>
                <a:ea typeface="Calibri" panose="020F0502020204030204" pitchFamily="34" charset="0"/>
              </a:rPr>
              <a:t>a</a:t>
            </a:r>
            <a:r>
              <a:rPr lang="en-US" sz="3600" b="1" dirty="0">
                <a:effectLst/>
                <a:latin typeface="Times New Roman" panose="02020603050405020304" pitchFamily="18" charset="0"/>
                <a:ea typeface="Calibri" panose="020F0502020204030204" pitchFamily="34" charset="0"/>
              </a:rPr>
              <a:t>cted upon his lust </a:t>
            </a:r>
            <a:endParaRPr lang="en-US" sz="3600" b="1" dirty="0"/>
          </a:p>
        </p:txBody>
      </p:sp>
      <p:sp>
        <p:nvSpPr>
          <p:cNvPr id="5" name="TextBox 4">
            <a:extLst>
              <a:ext uri="{FF2B5EF4-FFF2-40B4-BE49-F238E27FC236}">
                <a16:creationId xmlns:a16="http://schemas.microsoft.com/office/drawing/2014/main" id="{7EC902B7-FB66-8A74-3859-8A92C9A4C834}"/>
              </a:ext>
            </a:extLst>
          </p:cNvPr>
          <p:cNvSpPr txBox="1"/>
          <p:nvPr/>
        </p:nvSpPr>
        <p:spPr>
          <a:xfrm>
            <a:off x="333910" y="1748489"/>
            <a:ext cx="8476180" cy="4031873"/>
          </a:xfrm>
          <a:prstGeom prst="rect">
            <a:avLst/>
          </a:prstGeom>
          <a:noFill/>
        </p:spPr>
        <p:txBody>
          <a:bodyPr wrap="square">
            <a:spAutoFit/>
          </a:bodyPr>
          <a:lstStyle/>
          <a:p>
            <a:pPr algn="l"/>
            <a:r>
              <a:rPr lang="en-US" sz="3200" b="1" i="0" dirty="0">
                <a:solidFill>
                  <a:srgbClr val="000000"/>
                </a:solidFill>
                <a:effectLst/>
                <a:latin typeface="system-ui"/>
              </a:rPr>
              <a:t>2 Samuel 11:3-4</a:t>
            </a:r>
          </a:p>
          <a:p>
            <a:pPr algn="l"/>
            <a:r>
              <a:rPr lang="en-US" sz="3200" b="1" i="0" baseline="30000" dirty="0">
                <a:solidFill>
                  <a:srgbClr val="000000"/>
                </a:solidFill>
                <a:effectLst/>
                <a:latin typeface="system-ui"/>
              </a:rPr>
              <a:t>3 </a:t>
            </a:r>
            <a:r>
              <a:rPr lang="en-US" sz="3200" b="0" i="0" dirty="0">
                <a:solidFill>
                  <a:srgbClr val="000000"/>
                </a:solidFill>
                <a:effectLst/>
                <a:latin typeface="system-ui"/>
              </a:rPr>
              <a:t>So David sent and inquired about the woman. And one said, “Is this not Bathsheba, the daughter of Eliam, the wife of Uriah the Hittite?” </a:t>
            </a:r>
            <a:r>
              <a:rPr lang="en-US" sz="3200" b="1" i="0" baseline="30000" dirty="0">
                <a:solidFill>
                  <a:srgbClr val="000000"/>
                </a:solidFill>
                <a:effectLst/>
                <a:latin typeface="system-ui"/>
              </a:rPr>
              <a:t>4 </a:t>
            </a:r>
            <a:r>
              <a:rPr lang="en-US" sz="3200" b="0" i="0" dirty="0">
                <a:solidFill>
                  <a:srgbClr val="000000"/>
                </a:solidFill>
                <a:effectLst/>
                <a:latin typeface="system-ui"/>
              </a:rPr>
              <a:t>David sent messengers and took her, and when she came to him, he lay with her; and when she had purified herself from her uncleanness, she returned to her house.</a:t>
            </a:r>
          </a:p>
        </p:txBody>
      </p:sp>
    </p:spTree>
    <p:extLst>
      <p:ext uri="{BB962C8B-B14F-4D97-AF65-F5344CB8AC3E}">
        <p14:creationId xmlns:p14="http://schemas.microsoft.com/office/powerpoint/2010/main" val="29227175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Dividend</Template>
  <TotalTime>199</TotalTime>
  <Words>1787</Words>
  <Application>Microsoft Office PowerPoint</Application>
  <PresentationFormat>On-screen Show (4:3)</PresentationFormat>
  <Paragraphs>48</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Gill Sans MT</vt:lpstr>
      <vt:lpstr>system-ui</vt:lpstr>
      <vt:lpstr>Times New Roman</vt:lpstr>
      <vt:lpstr>Wingdings 2</vt:lpstr>
      <vt:lpstr>Dividend</vt:lpstr>
      <vt:lpstr>One Night Can Change Your Life </vt:lpstr>
      <vt:lpstr>PowerPoint Presentation</vt:lpstr>
      <vt:lpstr>PowerPoint Presentation</vt:lpstr>
      <vt:lpstr>PowerPoint Presentation</vt:lpstr>
      <vt:lpstr>No one knows this better than David and Bathsheba</vt:lpstr>
      <vt:lpstr>David and Bathsheba</vt:lpstr>
      <vt:lpstr>PowerPoint Presentation</vt:lpstr>
      <vt:lpstr>James 1:14</vt:lpstr>
      <vt:lpstr>PowerPoint Presentation</vt:lpstr>
      <vt:lpstr>James 1:15</vt:lpstr>
      <vt:lpstr>PowerPoint Presentation</vt:lpstr>
      <vt:lpstr>James 1:15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Sin</vt:lpstr>
      <vt:lpstr>PowerPoint Presentation</vt:lpstr>
      <vt:lpstr>David learned this The hard way.</vt:lpstr>
      <vt:lpstr>H life nor his kingdom would ever be the same</vt:lpstr>
      <vt:lpstr>One Night Can Change Your Life </vt:lpstr>
      <vt:lpstr>Tonight, you could change your life forever and decide to become a Christian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David and Bathsheba</dc:title>
  <dc:creator>Stephanie Barr</dc:creator>
  <cp:lastModifiedBy>Barr, Gerald R.</cp:lastModifiedBy>
  <cp:revision>6</cp:revision>
  <dcterms:created xsi:type="dcterms:W3CDTF">2013-02-03T14:21:51Z</dcterms:created>
  <dcterms:modified xsi:type="dcterms:W3CDTF">2023-10-15T21:46:11Z</dcterms:modified>
</cp:coreProperties>
</file>