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20"/>
  </p:notesMasterIdLst>
  <p:sldIdLst>
    <p:sldId id="256" r:id="rId2"/>
    <p:sldId id="260" r:id="rId3"/>
    <p:sldId id="265" r:id="rId4"/>
    <p:sldId id="262" r:id="rId5"/>
    <p:sldId id="263" r:id="rId6"/>
    <p:sldId id="264" r:id="rId7"/>
    <p:sldId id="267" r:id="rId8"/>
    <p:sldId id="258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CC372-1876-4D19-AD7E-0D6BD7EF73D0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6EC3C97-ED8E-445D-AFB9-345ADEC93F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Price - Matthew 26:14</a:t>
          </a:r>
        </a:p>
      </dgm:t>
    </dgm:pt>
    <dgm:pt modelId="{CED5DE16-E2EE-4D9B-9D0A-249FD8276660}" type="parTrans" cxnId="{8A6D2345-C67D-43EB-8D52-07C1BD4910E2}">
      <dgm:prSet/>
      <dgm:spPr/>
      <dgm:t>
        <a:bodyPr/>
        <a:lstStyle/>
        <a:p>
          <a:endParaRPr lang="en-US"/>
        </a:p>
      </dgm:t>
    </dgm:pt>
    <dgm:pt modelId="{0BF46B0C-E187-42E5-8BA2-EDED70DCBE5B}" type="sibTrans" cxnId="{8A6D2345-C67D-43EB-8D52-07C1BD4910E2}">
      <dgm:prSet/>
      <dgm:spPr/>
      <dgm:t>
        <a:bodyPr/>
        <a:lstStyle/>
        <a:p>
          <a:endParaRPr lang="en-US"/>
        </a:p>
      </dgm:t>
    </dgm:pt>
    <dgm:pt modelId="{A0A17DF7-38DF-4EE2-8BB6-3C05A0D57D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Denial - Matthew 26:17-25</a:t>
          </a:r>
        </a:p>
      </dgm:t>
    </dgm:pt>
    <dgm:pt modelId="{6F60A5FF-98AF-4D7A-81E8-1AC985E59F68}" type="parTrans" cxnId="{F5D4F41B-8456-4290-8422-8E6268868294}">
      <dgm:prSet/>
      <dgm:spPr/>
      <dgm:t>
        <a:bodyPr/>
        <a:lstStyle/>
        <a:p>
          <a:endParaRPr lang="en-US"/>
        </a:p>
      </dgm:t>
    </dgm:pt>
    <dgm:pt modelId="{AAB41513-E2BC-4D86-B85D-EAD4BF4B982E}" type="sibTrans" cxnId="{F5D4F41B-8456-4290-8422-8E6268868294}">
      <dgm:prSet/>
      <dgm:spPr/>
      <dgm:t>
        <a:bodyPr/>
        <a:lstStyle/>
        <a:p>
          <a:endParaRPr lang="en-US"/>
        </a:p>
      </dgm:t>
    </dgm:pt>
    <dgm:pt modelId="{E4C02F3F-D09A-46F3-B297-4E849EED5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Betrayal - Matthew 26:47-51</a:t>
          </a:r>
        </a:p>
      </dgm:t>
    </dgm:pt>
    <dgm:pt modelId="{E283A36C-E020-4391-AA8A-3546B89EC756}" type="parTrans" cxnId="{C1AFFAF3-1B6F-416E-92FE-3DCA5BE8B576}">
      <dgm:prSet/>
      <dgm:spPr/>
      <dgm:t>
        <a:bodyPr/>
        <a:lstStyle/>
        <a:p>
          <a:endParaRPr lang="en-US"/>
        </a:p>
      </dgm:t>
    </dgm:pt>
    <dgm:pt modelId="{CEE8941C-CC34-4A08-8C4C-D873DDC6BDD9}" type="sibTrans" cxnId="{C1AFFAF3-1B6F-416E-92FE-3DCA5BE8B576}">
      <dgm:prSet/>
      <dgm:spPr/>
      <dgm:t>
        <a:bodyPr/>
        <a:lstStyle/>
        <a:p>
          <a:endParaRPr lang="en-US"/>
        </a:p>
      </dgm:t>
    </dgm:pt>
    <dgm:pt modelId="{6982DA59-ED8F-4809-B008-34EA4F965B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Remorse - Matthew 27:1-10</a:t>
          </a:r>
        </a:p>
      </dgm:t>
    </dgm:pt>
    <dgm:pt modelId="{75112088-2DB2-4D61-8F9D-6ADA94FB7CF7}" type="parTrans" cxnId="{97A22825-879A-4E47-BDAC-B66AE2F2E747}">
      <dgm:prSet/>
      <dgm:spPr/>
      <dgm:t>
        <a:bodyPr/>
        <a:lstStyle/>
        <a:p>
          <a:endParaRPr lang="en-US"/>
        </a:p>
      </dgm:t>
    </dgm:pt>
    <dgm:pt modelId="{CAAB23A2-8688-4A31-A40C-C53856D8FDAB}" type="sibTrans" cxnId="{97A22825-879A-4E47-BDAC-B66AE2F2E747}">
      <dgm:prSet/>
      <dgm:spPr/>
      <dgm:t>
        <a:bodyPr/>
        <a:lstStyle/>
        <a:p>
          <a:endParaRPr lang="en-US"/>
        </a:p>
      </dgm:t>
    </dgm:pt>
    <dgm:pt modelId="{E7FF63F9-3DBE-4A40-A5B5-EEB965AD4314}" type="pres">
      <dgm:prSet presAssocID="{20FCC372-1876-4D19-AD7E-0D6BD7EF73D0}" presName="linear" presStyleCnt="0">
        <dgm:presLayoutVars>
          <dgm:animLvl val="lvl"/>
          <dgm:resizeHandles val="exact"/>
        </dgm:presLayoutVars>
      </dgm:prSet>
      <dgm:spPr/>
    </dgm:pt>
    <dgm:pt modelId="{C21E340C-E84F-4E46-91C4-6792EFBB473E}" type="pres">
      <dgm:prSet presAssocID="{B6EC3C97-ED8E-445D-AFB9-345ADEC93F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966940-12F6-4595-B73C-49FB41BD0473}" type="pres">
      <dgm:prSet presAssocID="{0BF46B0C-E187-42E5-8BA2-EDED70DCBE5B}" presName="spacer" presStyleCnt="0"/>
      <dgm:spPr/>
    </dgm:pt>
    <dgm:pt modelId="{61717CD5-0B45-42FB-8A9B-CB9F8D8B1D78}" type="pres">
      <dgm:prSet presAssocID="{A0A17DF7-38DF-4EE2-8BB6-3C05A0D57D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0A826B-216A-417E-85F5-561D859F30AF}" type="pres">
      <dgm:prSet presAssocID="{AAB41513-E2BC-4D86-B85D-EAD4BF4B982E}" presName="spacer" presStyleCnt="0"/>
      <dgm:spPr/>
    </dgm:pt>
    <dgm:pt modelId="{00BC48F5-C0A8-4B87-9390-15F9C65551EE}" type="pres">
      <dgm:prSet presAssocID="{E4C02F3F-D09A-46F3-B297-4E849EED59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A5F858-ADE5-4133-B5EC-001AC7C315DF}" type="pres">
      <dgm:prSet presAssocID="{CEE8941C-CC34-4A08-8C4C-D873DDC6BDD9}" presName="spacer" presStyleCnt="0"/>
      <dgm:spPr/>
    </dgm:pt>
    <dgm:pt modelId="{449E1F5E-2655-407B-8FBB-ABC0805C760B}" type="pres">
      <dgm:prSet presAssocID="{6982DA59-ED8F-4809-B008-34EA4F965B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5D4F41B-8456-4290-8422-8E6268868294}" srcId="{20FCC372-1876-4D19-AD7E-0D6BD7EF73D0}" destId="{A0A17DF7-38DF-4EE2-8BB6-3C05A0D57DEB}" srcOrd="1" destOrd="0" parTransId="{6F60A5FF-98AF-4D7A-81E8-1AC985E59F68}" sibTransId="{AAB41513-E2BC-4D86-B85D-EAD4BF4B982E}"/>
    <dgm:cxn modelId="{BDF4691C-184D-46E2-9345-5CF8A6E20B10}" type="presOf" srcId="{6982DA59-ED8F-4809-B008-34EA4F965BB1}" destId="{449E1F5E-2655-407B-8FBB-ABC0805C760B}" srcOrd="0" destOrd="0" presId="urn:microsoft.com/office/officeart/2005/8/layout/vList2"/>
    <dgm:cxn modelId="{97A22825-879A-4E47-BDAC-B66AE2F2E747}" srcId="{20FCC372-1876-4D19-AD7E-0D6BD7EF73D0}" destId="{6982DA59-ED8F-4809-B008-34EA4F965BB1}" srcOrd="3" destOrd="0" parTransId="{75112088-2DB2-4D61-8F9D-6ADA94FB7CF7}" sibTransId="{CAAB23A2-8688-4A31-A40C-C53856D8FDAB}"/>
    <dgm:cxn modelId="{8A6D2345-C67D-43EB-8D52-07C1BD4910E2}" srcId="{20FCC372-1876-4D19-AD7E-0D6BD7EF73D0}" destId="{B6EC3C97-ED8E-445D-AFB9-345ADEC93F39}" srcOrd="0" destOrd="0" parTransId="{CED5DE16-E2EE-4D9B-9D0A-249FD8276660}" sibTransId="{0BF46B0C-E187-42E5-8BA2-EDED70DCBE5B}"/>
    <dgm:cxn modelId="{E5A20A51-9DB1-4F9A-BA00-1934CEF827A3}" type="presOf" srcId="{A0A17DF7-38DF-4EE2-8BB6-3C05A0D57DEB}" destId="{61717CD5-0B45-42FB-8A9B-CB9F8D8B1D78}" srcOrd="0" destOrd="0" presId="urn:microsoft.com/office/officeart/2005/8/layout/vList2"/>
    <dgm:cxn modelId="{D63B968B-5A08-4A5D-98A3-3CB2B7EBD253}" type="presOf" srcId="{E4C02F3F-D09A-46F3-B297-4E849EED596B}" destId="{00BC48F5-C0A8-4B87-9390-15F9C65551EE}" srcOrd="0" destOrd="0" presId="urn:microsoft.com/office/officeart/2005/8/layout/vList2"/>
    <dgm:cxn modelId="{BA4C14AA-CC68-4AB4-A0CD-091F1B74A619}" type="presOf" srcId="{B6EC3C97-ED8E-445D-AFB9-345ADEC93F39}" destId="{C21E340C-E84F-4E46-91C4-6792EFBB473E}" srcOrd="0" destOrd="0" presId="urn:microsoft.com/office/officeart/2005/8/layout/vList2"/>
    <dgm:cxn modelId="{7A789EEC-7F03-435F-8B93-F1228442633D}" type="presOf" srcId="{20FCC372-1876-4D19-AD7E-0D6BD7EF73D0}" destId="{E7FF63F9-3DBE-4A40-A5B5-EEB965AD4314}" srcOrd="0" destOrd="0" presId="urn:microsoft.com/office/officeart/2005/8/layout/vList2"/>
    <dgm:cxn modelId="{C1AFFAF3-1B6F-416E-92FE-3DCA5BE8B576}" srcId="{20FCC372-1876-4D19-AD7E-0D6BD7EF73D0}" destId="{E4C02F3F-D09A-46F3-B297-4E849EED596B}" srcOrd="2" destOrd="0" parTransId="{E283A36C-E020-4391-AA8A-3546B89EC756}" sibTransId="{CEE8941C-CC34-4A08-8C4C-D873DDC6BDD9}"/>
    <dgm:cxn modelId="{CD980958-5BAA-46A2-BFFB-0012895722ED}" type="presParOf" srcId="{E7FF63F9-3DBE-4A40-A5B5-EEB965AD4314}" destId="{C21E340C-E84F-4E46-91C4-6792EFBB473E}" srcOrd="0" destOrd="0" presId="urn:microsoft.com/office/officeart/2005/8/layout/vList2"/>
    <dgm:cxn modelId="{4E2D8684-0918-4609-97EE-48B66B377A18}" type="presParOf" srcId="{E7FF63F9-3DBE-4A40-A5B5-EEB965AD4314}" destId="{B4966940-12F6-4595-B73C-49FB41BD0473}" srcOrd="1" destOrd="0" presId="urn:microsoft.com/office/officeart/2005/8/layout/vList2"/>
    <dgm:cxn modelId="{26D244FD-B3D8-40A6-B3EA-130A396FCE7E}" type="presParOf" srcId="{E7FF63F9-3DBE-4A40-A5B5-EEB965AD4314}" destId="{61717CD5-0B45-42FB-8A9B-CB9F8D8B1D78}" srcOrd="2" destOrd="0" presId="urn:microsoft.com/office/officeart/2005/8/layout/vList2"/>
    <dgm:cxn modelId="{BF93E449-22BD-40EC-9914-1443C01EA7D5}" type="presParOf" srcId="{E7FF63F9-3DBE-4A40-A5B5-EEB965AD4314}" destId="{090A826B-216A-417E-85F5-561D859F30AF}" srcOrd="3" destOrd="0" presId="urn:microsoft.com/office/officeart/2005/8/layout/vList2"/>
    <dgm:cxn modelId="{C8E49867-5540-4E3F-B0B6-D243316B3771}" type="presParOf" srcId="{E7FF63F9-3DBE-4A40-A5B5-EEB965AD4314}" destId="{00BC48F5-C0A8-4B87-9390-15F9C65551EE}" srcOrd="4" destOrd="0" presId="urn:microsoft.com/office/officeart/2005/8/layout/vList2"/>
    <dgm:cxn modelId="{A7D7E73F-4ED9-496E-B51B-3096D5C1566D}" type="presParOf" srcId="{E7FF63F9-3DBE-4A40-A5B5-EEB965AD4314}" destId="{4DA5F858-ADE5-4133-B5EC-001AC7C315DF}" srcOrd="5" destOrd="0" presId="urn:microsoft.com/office/officeart/2005/8/layout/vList2"/>
    <dgm:cxn modelId="{44D72CEF-67B1-43F3-ACDD-2868C34FDFCB}" type="presParOf" srcId="{E7FF63F9-3DBE-4A40-A5B5-EEB965AD4314}" destId="{449E1F5E-2655-407B-8FBB-ABC0805C76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E340C-E84F-4E46-91C4-6792EFBB473E}">
      <dsp:nvSpPr>
        <dsp:cNvPr id="0" name=""/>
        <dsp:cNvSpPr/>
      </dsp:nvSpPr>
      <dsp:spPr>
        <a:xfrm>
          <a:off x="0" y="1072375"/>
          <a:ext cx="5357465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Price - Matthew 26:14</a:t>
          </a:r>
        </a:p>
      </dsp:txBody>
      <dsp:txXfrm>
        <a:off x="37696" y="1110071"/>
        <a:ext cx="5282073" cy="696808"/>
      </dsp:txXfrm>
    </dsp:sp>
    <dsp:sp modelId="{61717CD5-0B45-42FB-8A9B-CB9F8D8B1D78}">
      <dsp:nvSpPr>
        <dsp:cNvPr id="0" name=""/>
        <dsp:cNvSpPr/>
      </dsp:nvSpPr>
      <dsp:spPr>
        <a:xfrm>
          <a:off x="0" y="1930975"/>
          <a:ext cx="5357465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Denial - Matthew 26:17-25</a:t>
          </a:r>
        </a:p>
      </dsp:txBody>
      <dsp:txXfrm>
        <a:off x="37696" y="1968671"/>
        <a:ext cx="5282073" cy="696808"/>
      </dsp:txXfrm>
    </dsp:sp>
    <dsp:sp modelId="{00BC48F5-C0A8-4B87-9390-15F9C65551EE}">
      <dsp:nvSpPr>
        <dsp:cNvPr id="0" name=""/>
        <dsp:cNvSpPr/>
      </dsp:nvSpPr>
      <dsp:spPr>
        <a:xfrm>
          <a:off x="0" y="2789575"/>
          <a:ext cx="5357465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Betrayal - Matthew 26:47-51</a:t>
          </a:r>
        </a:p>
      </dsp:txBody>
      <dsp:txXfrm>
        <a:off x="37696" y="2827271"/>
        <a:ext cx="5282073" cy="696808"/>
      </dsp:txXfrm>
    </dsp:sp>
    <dsp:sp modelId="{449E1F5E-2655-407B-8FBB-ABC0805C760B}">
      <dsp:nvSpPr>
        <dsp:cNvPr id="0" name=""/>
        <dsp:cNvSpPr/>
      </dsp:nvSpPr>
      <dsp:spPr>
        <a:xfrm>
          <a:off x="0" y="3648175"/>
          <a:ext cx="5357465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Remorse - Matthew 27:1-10</a:t>
          </a:r>
        </a:p>
      </dsp:txBody>
      <dsp:txXfrm>
        <a:off x="37696" y="3685871"/>
        <a:ext cx="5282073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8C0CA-027B-4DC0-B265-8748D171DDB8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A2792-D678-4ED1-97DB-B449487D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A2792-D678-4ED1-97DB-B449487D8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2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08AF5E1-09A4-9A44-8135-D395869234E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8323F89-EB71-3144-B6B1-C05FDB839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com/sharer.php?u=https%3A%2F%2Fpoets.org%2Fpoem%2Froad-not-taken&amp;t=The%20Road%20Not%20Taken" TargetMode="External"/><Relationship Id="rId7" Type="http://schemas.openxmlformats.org/officeDocument/2006/relationships/hyperlink" Target="https://poets.org/poem/road-not-taken" TargetMode="External"/><Relationship Id="rId2" Type="http://schemas.openxmlformats.org/officeDocument/2006/relationships/hyperlink" Target="https://poets.org/poet/robert-fr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ets.org/print/poem/ae117753-c3bb-4345-a38e-521af2fac6ef" TargetMode="External"/><Relationship Id="rId5" Type="http://schemas.openxmlformats.org/officeDocument/2006/relationships/hyperlink" Target="https://tumblr.com/share/link?url=https%3A%2F%2Fpoets.org%2Fpoem%2Froad-not-taken&amp;name=The%20Road%20Not%20Taken" TargetMode="External"/><Relationship Id="rId4" Type="http://schemas.openxmlformats.org/officeDocument/2006/relationships/hyperlink" Target="https://twitter.com/share?text=The%20Road%20Not%20Taken&amp;url=https%3A%2F%2Fpoets.org%2Fpoem%2Froad-not-tak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hare?text=The%20Road%20Not%20Taken&amp;url=https%3A%2F%2Fpoets.org%2Fpoem%2Froad-not-taken" TargetMode="External"/><Relationship Id="rId2" Type="http://schemas.openxmlformats.org/officeDocument/2006/relationships/hyperlink" Target="https://facebook.com/sharer.php?u=https%3A%2F%2Fpoets.org%2Fpoem%2Froad-not-taken&amp;t=The%20Road%20Not%20Tak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ets.org/poem/road-not-taken" TargetMode="External"/><Relationship Id="rId5" Type="http://schemas.openxmlformats.org/officeDocument/2006/relationships/hyperlink" Target="https://poets.org/print/poem/ae117753-c3bb-4345-a38e-521af2fac6ef" TargetMode="External"/><Relationship Id="rId4" Type="http://schemas.openxmlformats.org/officeDocument/2006/relationships/hyperlink" Target="https://tumblr.com/share/link?url=https%3A%2F%2Fpoets.org%2Fpoem%2Froad-not-taken&amp;name=The%20Road%20Not%20Tak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9244"/>
            <a:ext cx="7934706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77" y="4064626"/>
            <a:ext cx="7205369" cy="147623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Peter’s vs Judas’s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877" y="1285196"/>
            <a:ext cx="7205370" cy="2779429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Two Paths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1E36-08EE-141D-78D9-D38EFCAD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9" y="168457"/>
            <a:ext cx="8079581" cy="1658198"/>
          </a:xfrm>
        </p:spPr>
        <p:txBody>
          <a:bodyPr/>
          <a:lstStyle/>
          <a:p>
            <a:r>
              <a:rPr lang="en-US" b="1" dirty="0"/>
              <a:t>The Price - Matthew 26:31-35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16C0-2652-8513-533A-7C07944E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5907"/>
            <a:ext cx="9002110" cy="3766185"/>
          </a:xfrm>
        </p:spPr>
        <p:txBody>
          <a:bodyPr>
            <a:noAutofit/>
          </a:bodyPr>
          <a:lstStyle/>
          <a:p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Then Jesus *said to them, “You will all fall away because of Me this night, for it is written: ‘I </a:t>
            </a:r>
            <a:r>
              <a:rPr lang="en-US" sz="3200" b="0" i="0" cap="small" dirty="0">
                <a:solidFill>
                  <a:srgbClr val="000000"/>
                </a:solidFill>
                <a:effectLst/>
                <a:latin typeface="system-ui"/>
              </a:rPr>
              <a:t>will strike the shepherd, and the sheep of the flock will be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200" b="0" i="0" cap="small" dirty="0">
                <a:solidFill>
                  <a:srgbClr val="000000"/>
                </a:solidFill>
                <a:effectLst/>
                <a:latin typeface="system-ui"/>
              </a:rPr>
              <a:t>scattered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.’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after I have been raised, I will go ahead of you to Galilee.”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Peter replied to Him, “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Even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if they all fall away because of You, I will never fall away!”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Jesus said to him, “Truly I say to you that this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very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night, before a rooster crows, you will deny Me three times.”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Peter *said to Him, “Even if I have to die with You, I will not deny You!” All the disciples said the same thing as well.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647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94FA-A969-90E7-A7E6-E246FE3D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95" y="121160"/>
            <a:ext cx="8079581" cy="1658198"/>
          </a:xfrm>
        </p:spPr>
        <p:txBody>
          <a:bodyPr/>
          <a:lstStyle/>
          <a:p>
            <a:r>
              <a:rPr lang="en-US" b="1" dirty="0"/>
              <a:t>The Denial – Matthew 26:31-35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9AE453-ADB1-CBBF-3281-B67C9F74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662824"/>
            <a:ext cx="8860220" cy="3765550"/>
          </a:xfrm>
        </p:spPr>
        <p:txBody>
          <a:bodyPr>
            <a:noAutofit/>
          </a:bodyPr>
          <a:lstStyle/>
          <a:p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Then Jesus *said to them, “You will all fall away because of Me this night, for it is written: ‘I </a:t>
            </a:r>
            <a:r>
              <a:rPr lang="en-US" sz="3200" b="0" i="0" cap="small" dirty="0">
                <a:solidFill>
                  <a:srgbClr val="000000"/>
                </a:solidFill>
                <a:effectLst/>
                <a:latin typeface="system-ui"/>
              </a:rPr>
              <a:t>will strike the shepherd, and the sheep of the flock will be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200" b="0" i="0" cap="small" dirty="0">
                <a:solidFill>
                  <a:srgbClr val="000000"/>
                </a:solidFill>
                <a:effectLst/>
                <a:latin typeface="system-ui"/>
              </a:rPr>
              <a:t>scattered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.’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after I have been raised, I will go ahead of you to Galilee.”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Peter replied to Him, “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Even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if they all fall away because of You, I will never fall away!”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Jesus said to him, “Truly I say to you that this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system-ui"/>
              </a:rPr>
              <a:t>very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 night, before a rooster crows, you will deny Me three times.”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Peter *said to Him, “Even if I have to die with You, I will not deny You!” All the disciples said the same thing as well.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26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01EE-DA09-A0F8-9651-6EB30F36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10802"/>
            <a:ext cx="8079581" cy="1658198"/>
          </a:xfrm>
        </p:spPr>
        <p:txBody>
          <a:bodyPr/>
          <a:lstStyle/>
          <a:p>
            <a:pPr algn="ctr"/>
            <a:r>
              <a:rPr lang="en-US" b="1" dirty="0"/>
              <a:t>The Denial of Christ – </a:t>
            </a:r>
            <a:br>
              <a:rPr lang="en-US" b="1" dirty="0"/>
            </a:br>
            <a:r>
              <a:rPr lang="en-US" b="1" dirty="0"/>
              <a:t>Matthew 26:69-74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9F10-78FF-59BC-7CAD-A21F5121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781517"/>
            <a:ext cx="8065294" cy="53918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300" b="1" i="0" baseline="30000" dirty="0">
                <a:solidFill>
                  <a:srgbClr val="000000"/>
                </a:solidFill>
                <a:effectLst/>
                <a:latin typeface="system-ui"/>
              </a:rPr>
              <a:t>69 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Now Peter was sitting outside in the courtyard, and a slave woman came to him and said, “You too were with Jesus the Galilean.”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system-ui"/>
              </a:rPr>
              <a:t>70 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But he denied </a:t>
            </a:r>
            <a:r>
              <a:rPr lang="en-US" sz="3300" b="0" i="1" dirty="0">
                <a:solidFill>
                  <a:srgbClr val="000000"/>
                </a:solidFill>
                <a:effectLst/>
                <a:latin typeface="system-ui"/>
              </a:rPr>
              <a:t>it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 before them all, saying, “I do not know what you are talking about.”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system-ui"/>
              </a:rPr>
              <a:t>71 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When he had gone out to the gateway, another </a:t>
            </a:r>
            <a:r>
              <a:rPr lang="en-US" sz="3300" b="0" i="1" dirty="0">
                <a:solidFill>
                  <a:srgbClr val="000000"/>
                </a:solidFill>
                <a:effectLst/>
                <a:latin typeface="system-ui"/>
              </a:rPr>
              <a:t>slave woman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 saw him and *said to those who were there, “This man was with Jesus of Nazareth.”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system-ui"/>
              </a:rPr>
              <a:t>72 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And again he denied </a:t>
            </a:r>
            <a:r>
              <a:rPr lang="en-US" sz="3300" b="0" i="1" dirty="0">
                <a:solidFill>
                  <a:srgbClr val="000000"/>
                </a:solidFill>
                <a:effectLst/>
                <a:latin typeface="system-ui"/>
              </a:rPr>
              <a:t>it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, with an oath: “I do not know the man.”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system-ui"/>
              </a:rPr>
              <a:t>73 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A little later the bystanders came up and said to Peter, “You really are </a:t>
            </a:r>
            <a:r>
              <a:rPr lang="en-US" sz="3300" b="0" i="1" dirty="0">
                <a:solidFill>
                  <a:srgbClr val="000000"/>
                </a:solidFill>
                <a:effectLst/>
                <a:latin typeface="system-ui"/>
              </a:rPr>
              <a:t>one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 of them as well, since even the way you talk gives you away.”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system-ui"/>
              </a:rPr>
              <a:t>74 </a:t>
            </a:r>
            <a:r>
              <a:rPr lang="en-US" sz="3300" b="0" i="0" dirty="0">
                <a:solidFill>
                  <a:srgbClr val="000000"/>
                </a:solidFill>
                <a:effectLst/>
                <a:latin typeface="system-ui"/>
              </a:rPr>
              <a:t>Then he began to curse and swear, “I do not know the man!” And immediately a rooster crowed.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3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8D2B-D38F-46C7-E16E-48B40757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Remorse – Matthew 26:75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02049-97C6-B282-4D7F-1828B539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75 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And Peter remembered the statement that Jesus had made: “Before a rooster crows, you will deny Me three times.” And he went out and wept bitterly.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60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18CB-2EA6-309C-93AA-C60C2B1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2599901"/>
            <a:ext cx="8079581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Repentance</a:t>
            </a:r>
            <a:r>
              <a:rPr lang="en-US" b="1" dirty="0"/>
              <a:t> </a:t>
            </a:r>
            <a:br>
              <a:rPr lang="en-US" dirty="0"/>
            </a:br>
            <a:r>
              <a:rPr lang="en-US" sz="4400" dirty="0"/>
              <a:t>John 20:1-10,</a:t>
            </a:r>
            <a:br>
              <a:rPr lang="en-US" sz="4400" dirty="0"/>
            </a:br>
            <a:r>
              <a:rPr lang="en-US" sz="4400" dirty="0"/>
              <a:t>John 21:1-17 </a:t>
            </a:r>
            <a:br>
              <a:rPr lang="en-US" sz="4400" dirty="0"/>
            </a:br>
            <a:r>
              <a:rPr lang="en-US" sz="4400" dirty="0"/>
              <a:t>Acts 2:14-35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52B9EEC-152A-E82F-A7A8-BA7A7208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4" b="1203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A3B8D64-F7A5-26B4-9ACF-02044981F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43" b="2243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744A3-D5CC-C391-4EEE-0A8F20FEC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34" b="4767"/>
          <a:stretch/>
        </p:blipFill>
        <p:spPr>
          <a:xfrm>
            <a:off x="20" y="-23638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7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k in rural forest road">
            <a:extLst>
              <a:ext uri="{FF2B5EF4-FFF2-40B4-BE49-F238E27FC236}">
                <a16:creationId xmlns:a16="http://schemas.microsoft.com/office/drawing/2014/main" id="{71FEC7A7-404E-51FF-2307-BD46DB252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9" b="9409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4E3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1" y="4544814"/>
            <a:ext cx="4015223" cy="1807659"/>
          </a:xfrm>
        </p:spPr>
        <p:txBody>
          <a:bodyPr>
            <a:normAutofit/>
          </a:bodyPr>
          <a:lstStyle/>
          <a:p>
            <a:pPr algn="r"/>
            <a:r>
              <a:rPr lang="en-US" sz="4200" b="1">
                <a:solidFill>
                  <a:srgbClr val="FFFFFF"/>
                </a:solidFill>
              </a:rPr>
              <a:t>Which path will you take?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30" y="4627269"/>
            <a:ext cx="4701509" cy="181616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To Repent and Change your path</a:t>
            </a:r>
          </a:p>
          <a:p>
            <a:pPr algn="ctr">
              <a:buNone/>
            </a:pPr>
            <a:r>
              <a:rPr lang="en-US" b="1" dirty="0">
                <a:solidFill>
                  <a:srgbClr val="FFFFFF"/>
                </a:solidFill>
              </a:rPr>
              <a:t>or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Continue down the path of destructions</a:t>
            </a:r>
          </a:p>
          <a:p>
            <a:pPr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85B62BA-9797-F06E-38E5-43675941E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310" y="936711"/>
            <a:ext cx="5942035" cy="49845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 "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The Road Not Taken</a:t>
            </a:r>
          </a:p>
          <a:p>
            <a:pPr marR="0" lvl="0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 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hlinkClick r:id="rId2"/>
              </a:rPr>
              <a:t>Robert Frost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 - 1874-1963</a:t>
            </a:r>
          </a:p>
          <a:p>
            <a:pPr marR="0" lvl="0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 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Two roads diverged in a yellow wood,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And sorry I could not travel both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And be one traveler, long I stood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And looked down one as far as I could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To where it bent in the undergrowth;</a:t>
            </a:r>
          </a:p>
          <a:p>
            <a:pPr marR="0" lvl="0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 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Then took the other, as just as fair,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And having perhaps the better claim,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Because it was grassy and wanted wear;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Though as for that the passing there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Had worn them really about the same,</a:t>
            </a:r>
          </a:p>
        </p:txBody>
      </p:sp>
      <p:sp>
        <p:nvSpPr>
          <p:cNvPr id="4" name="AutoShape 2">
            <a:hlinkClick r:id="rId3"/>
            <a:extLst>
              <a:ext uri="{FF2B5EF4-FFF2-40B4-BE49-F238E27FC236}">
                <a16:creationId xmlns:a16="http://schemas.microsoft.com/office/drawing/2014/main" id="{A8BBCCBA-D543-3C47-F6BA-35F2692E8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333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hlinkClick r:id="rId4"/>
            <a:extLst>
              <a:ext uri="{FF2B5EF4-FFF2-40B4-BE49-F238E27FC236}">
                <a16:creationId xmlns:a16="http://schemas.microsoft.com/office/drawing/2014/main" id="{21E6CBF8-804C-06C5-D571-1D0A93D9EE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304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hlinkClick r:id="rId5"/>
            <a:extLst>
              <a:ext uri="{FF2B5EF4-FFF2-40B4-BE49-F238E27FC236}">
                <a16:creationId xmlns:a16="http://schemas.microsoft.com/office/drawing/2014/main" id="{B205AEBB-4130-7F55-C1FA-8F3CFBA1E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759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>
            <a:hlinkClick r:id="rId6"/>
            <a:extLst>
              <a:ext uri="{FF2B5EF4-FFF2-40B4-BE49-F238E27FC236}">
                <a16:creationId xmlns:a16="http://schemas.microsoft.com/office/drawing/2014/main" id="{C00D33C4-B0D2-0D38-86ED-442015B0D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468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hlinkClick r:id="rId7"/>
            <a:extLst>
              <a:ext uri="{FF2B5EF4-FFF2-40B4-BE49-F238E27FC236}">
                <a16:creationId xmlns:a16="http://schemas.microsoft.com/office/drawing/2014/main" id="{D6A78CC9-955F-F653-46D1-A2C82E1DE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179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>
            <a:hlinkClick r:id="rId7"/>
            <a:extLst>
              <a:ext uri="{FF2B5EF4-FFF2-40B4-BE49-F238E27FC236}">
                <a16:creationId xmlns:a16="http://schemas.microsoft.com/office/drawing/2014/main" id="{10ABAEB2-61E4-71CC-3417-2A36F2827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889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85B62BA-9797-F06E-38E5-43675941E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3467"/>
            <a:ext cx="5666994" cy="55842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 "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And both that morning equally lay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In leaves no step had trodden black.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Oh, I kept the first for another day!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Yet knowing how way leads on to way,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I doubted if I should ever come back.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I shall be telling this with a sigh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Somewhere ages and ages hence: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Two roads diverged in a wood, and I—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I took the one less traveled by,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And that has made all the difference.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hlinkClick r:id="rId2"/>
            <a:extLst>
              <a:ext uri="{FF2B5EF4-FFF2-40B4-BE49-F238E27FC236}">
                <a16:creationId xmlns:a16="http://schemas.microsoft.com/office/drawing/2014/main" id="{A8BBCCBA-D543-3C47-F6BA-35F2692E8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333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hlinkClick r:id="rId3"/>
            <a:extLst>
              <a:ext uri="{FF2B5EF4-FFF2-40B4-BE49-F238E27FC236}">
                <a16:creationId xmlns:a16="http://schemas.microsoft.com/office/drawing/2014/main" id="{21E6CBF8-804C-06C5-D571-1D0A93D9EE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304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hlinkClick r:id="rId4"/>
            <a:extLst>
              <a:ext uri="{FF2B5EF4-FFF2-40B4-BE49-F238E27FC236}">
                <a16:creationId xmlns:a16="http://schemas.microsoft.com/office/drawing/2014/main" id="{B205AEBB-4130-7F55-C1FA-8F3CFBA1E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759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>
            <a:hlinkClick r:id="rId5"/>
            <a:extLst>
              <a:ext uri="{FF2B5EF4-FFF2-40B4-BE49-F238E27FC236}">
                <a16:creationId xmlns:a16="http://schemas.microsoft.com/office/drawing/2014/main" id="{C00D33C4-B0D2-0D38-86ED-442015B0D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468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hlinkClick r:id="rId6"/>
            <a:extLst>
              <a:ext uri="{FF2B5EF4-FFF2-40B4-BE49-F238E27FC236}">
                <a16:creationId xmlns:a16="http://schemas.microsoft.com/office/drawing/2014/main" id="{D6A78CC9-955F-F653-46D1-A2C82E1DE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2179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>
            <a:hlinkClick r:id="rId6"/>
            <a:extLst>
              <a:ext uri="{FF2B5EF4-FFF2-40B4-BE49-F238E27FC236}">
                <a16:creationId xmlns:a16="http://schemas.microsoft.com/office/drawing/2014/main" id="{10ABAEB2-61E4-71CC-3417-2A36F2827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889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F2CE2-BC02-3CF7-3DFE-88620EAD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7" y="770466"/>
            <a:ext cx="6969157" cy="4123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Yogi Berra</a:t>
            </a:r>
            <a:br>
              <a:rPr lang="en-US" sz="7800" b="1" i="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78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When you come to a fork in the road, take it.</a:t>
            </a:r>
            <a:endParaRPr lang="en-US" sz="7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9144000" cy="1642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F1FFB-5F90-4FEF-9CD9-AFBD5DE6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43FA47-BA5F-408C-A681-89DC58E9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0380" y="2071116"/>
            <a:ext cx="0" cy="2715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600519-698A-2D97-7619-32E90F96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059" y="973394"/>
            <a:ext cx="5138293" cy="49112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b="0" i="0" dirty="0">
                <a:solidFill>
                  <a:schemeClr val="tx1"/>
                </a:solidFill>
                <a:effectLst/>
              </a:rPr>
              <a:t>“Choice” “Chance” “Change” You must make a “Choice” To take a “Chance” or your life will never “Change”. - ...</a:t>
            </a:r>
            <a:br>
              <a:rPr lang="en-US" sz="4900" b="0" i="0" dirty="0">
                <a:solidFill>
                  <a:schemeClr val="tx1"/>
                </a:solidFill>
                <a:effectLst/>
              </a:rPr>
            </a:br>
            <a:endParaRPr lang="en-US" sz="4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9244"/>
            <a:ext cx="7934706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C2621-6724-0EDB-9197-8FEE85F6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77" y="1285196"/>
            <a:ext cx="7205370" cy="37913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400" b="0" i="0" dirty="0">
                <a:solidFill>
                  <a:srgbClr val="FFFFFF"/>
                </a:solidFill>
                <a:effectLst/>
              </a:rPr>
              <a:t>“We must all make the choice between what is right and what is easy.” -</a:t>
            </a:r>
            <a:br>
              <a:rPr lang="en-US" sz="5400" b="0" i="0" dirty="0">
                <a:solidFill>
                  <a:srgbClr val="FFFFFF"/>
                </a:solidFill>
                <a:effectLst/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17374-5E8F-D04A-A825-E762AD63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7" y="770466"/>
            <a:ext cx="6969157" cy="4123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400" b="1" dirty="0">
                <a:solidFill>
                  <a:schemeClr val="accent1">
                    <a:lumMod val="75000"/>
                  </a:schemeClr>
                </a:solidFill>
              </a:rPr>
              <a:t>Judas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9144000" cy="1642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1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23" y="639763"/>
            <a:ext cx="2998270" cy="549275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Judas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726FFF-31CA-D0B4-408E-E8D3B6192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394123"/>
              </p:ext>
            </p:extLst>
          </p:nvPr>
        </p:nvGraphicFramePr>
        <p:xfrm>
          <a:off x="3256812" y="639763"/>
          <a:ext cx="5357465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80FE40-CC59-6E3B-C577-0A923346D978}"/>
              </a:ext>
            </a:extLst>
          </p:cNvPr>
          <p:cNvSpPr txBox="1"/>
          <p:nvPr/>
        </p:nvSpPr>
        <p:spPr>
          <a:xfrm>
            <a:off x="510801" y="1574286"/>
            <a:ext cx="8103476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Matthew 26:14-16</a:t>
            </a:r>
          </a:p>
          <a:p>
            <a:pPr algn="ctr"/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one of the twelve, named Judas Iscariot, went to the chief priests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said, “What are you willing to give me to betray Him to you?” And they set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out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for him thirty pieces of silver.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from then on he looked for a good opportunity to betray Jesus.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EFA82-0913-F8E2-D5F4-7257B2C069F3}"/>
              </a:ext>
            </a:extLst>
          </p:cNvPr>
          <p:cNvSpPr txBox="1"/>
          <p:nvPr/>
        </p:nvSpPr>
        <p:spPr>
          <a:xfrm>
            <a:off x="220714" y="62151"/>
            <a:ext cx="8734097" cy="6647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Matthew 26:17-30</a:t>
            </a:r>
          </a:p>
          <a:p>
            <a:pPr algn="ctr"/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Now on the first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ystem-ui"/>
              </a:rPr>
              <a:t>day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of Unleavened Bread the disciples came to Jesus and asked, “Where do You want us to prepare for You to eat the Passover?”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He said, “Go into the city to a certain man, and say to him, ‘The Teacher says, “My time is near; I am keeping the Passover at your house with My disciples.”’”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 disciples did as Jesus had directed them; and they prepared the Passover. 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Now when evening came, Jesus was reclining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ystem-ui"/>
              </a:rPr>
              <a:t>at the table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with the twelve.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as they were eating, He said, “Truly I say to you that one of you will betray Me.”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Being deeply grieved, they began saying to Him, each one: “Surely it is not I, Lord?”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He answered, “He who dipped his hand with Me in the bowl is the one who will betray Me.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 Son of Man is going away just as it is written about Him; but woe to that man by whom the Son of Man is betrayed! It would have been good for that man if he had not been born.”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 Judas, who was betraying Him, said, “Surely it is not I, Rabbi?” Jesus *said to him, “You have said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system-ui"/>
              </a:rPr>
              <a:t>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yourself.”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5A76A-6118-3C4D-5F7C-DC2B8E5F1968}"/>
              </a:ext>
            </a:extLst>
          </p:cNvPr>
          <p:cNvSpPr txBox="1"/>
          <p:nvPr/>
        </p:nvSpPr>
        <p:spPr>
          <a:xfrm>
            <a:off x="126126" y="446103"/>
            <a:ext cx="8655269" cy="5970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Matthew 26:47-51</a:t>
            </a:r>
          </a:p>
          <a:p>
            <a:pPr algn="ctr"/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while He was still speaking, behold, Judas, one of the twelve, came accompanied by a large crowd with swords and clubs,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who came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from the chief priests and elders of the people.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Now he who was betraying Him gave them a sign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previously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saying, “Whomever I kiss, He is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the one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; arrest Him.”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immediately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Judas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went up to Jesus and said, “Greetings, Rabbi!” and kissed Him.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Jesus said to him, “Friend,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system-ui"/>
              </a:rPr>
              <a:t>do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what you have come for.” Then they came and laid hands on Jesus and arrested Him.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behold, one of those who were with Jesus reached and drew his sword, and struck the slave of the high priest and cut off his ear.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AC990-997F-E932-D781-02AEECE15E13}"/>
              </a:ext>
            </a:extLst>
          </p:cNvPr>
          <p:cNvSpPr txBox="1"/>
          <p:nvPr/>
        </p:nvSpPr>
        <p:spPr>
          <a:xfrm>
            <a:off x="63062" y="105608"/>
            <a:ext cx="9017876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Matthew 27:1-10</a:t>
            </a:r>
          </a:p>
          <a:p>
            <a:pPr algn="ctr"/>
            <a:r>
              <a:rPr lang="en-US" sz="2200" b="1" i="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Now when morning came, all the chief priests and the elders of the people conferred together against Jesus to put Him to death;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and they bound Him and led Him away, and handed Him over to Pilate the governor.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Then when Judas, who had betrayed Him, saw that He had been condemned, he felt remorse and returned the thirty pieces of silver to the chief priests and elders,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saying, “I have sinned by betraying innocent blood.” But they said, “What 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system-ui"/>
              </a:rPr>
              <a:t>is that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to us? You shall see 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system-ui"/>
              </a:rPr>
              <a:t>to it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yourself!”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And he threw the pieces of silver into the temple sanctuary and left; and he went away and hanged himself.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The chief priests took the pieces of silver and said, “It is not lawful to put them in the temple treasury, since it is money paid for blood.”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And they conferred together and with the money bought the Potter’s Field as a burial place for strangers.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For this reason that field has been called the Field of Blood to this day.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Then that which was spoken through Jeremiah the prophet was fulfilled: “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they took the thirty pieces of silver, the price of the One whose price had been set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by the sons of Israel; </a:t>
            </a:r>
            <a:r>
              <a:rPr lang="en-US" sz="22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and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they gave them for the Potter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’</a:t>
            </a:r>
            <a:r>
              <a:rPr lang="en-US" sz="2200" b="0" i="0" cap="small" dirty="0">
                <a:solidFill>
                  <a:srgbClr val="000000"/>
                </a:solidFill>
                <a:effectLst/>
                <a:latin typeface="system-ui"/>
              </a:rPr>
              <a:t>s Field, just as the Lord directed me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stem-ui"/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1E340C-E84F-4E46-91C4-6792EFBB4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21E340C-E84F-4E46-91C4-6792EFBB4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17CD5-0B45-42FB-8A9B-CB9F8D8B1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1717CD5-0B45-42FB-8A9B-CB9F8D8B1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C48F5-C0A8-4B87-9390-15F9C6555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BC48F5-C0A8-4B87-9390-15F9C6555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9E1F5E-2655-407B-8FBB-ABC0805C7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449E1F5E-2655-407B-8FBB-ABC0805C7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17374-5E8F-D04A-A825-E762AD63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695" y="1067403"/>
            <a:ext cx="4372851" cy="4723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300" b="1" dirty="0">
                <a:solidFill>
                  <a:srgbClr val="FFFFFF"/>
                </a:solidFill>
              </a:rPr>
              <a:t>Peter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25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179</TotalTime>
  <Words>1549</Words>
  <Application>Microsoft Office PowerPoint</Application>
  <PresentationFormat>On-screen Show (4:3)</PresentationFormat>
  <Paragraphs>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system-ui</vt:lpstr>
      <vt:lpstr>Metropolitan</vt:lpstr>
      <vt:lpstr>Two Paths</vt:lpstr>
      <vt:lpstr>PowerPoint Presentation</vt:lpstr>
      <vt:lpstr>PowerPoint Presentation</vt:lpstr>
      <vt:lpstr>Yogi Berra When you come to a fork in the road, take it.</vt:lpstr>
      <vt:lpstr>“Choice” “Chance” “Change” You must make a “Choice” To take a “Chance” or your life will never “Change”. - ... </vt:lpstr>
      <vt:lpstr>“We must all make the choice between what is right and what is easy.” - </vt:lpstr>
      <vt:lpstr>Judas</vt:lpstr>
      <vt:lpstr>Judas</vt:lpstr>
      <vt:lpstr>Peter</vt:lpstr>
      <vt:lpstr>The Price - Matthew 26:31-35 </vt:lpstr>
      <vt:lpstr>The Denial – Matthew 26:31-35</vt:lpstr>
      <vt:lpstr>The Denial of Christ –  Matthew 26:69-74</vt:lpstr>
      <vt:lpstr>The Remorse – Matthew 26:75</vt:lpstr>
      <vt:lpstr>Repentance  John 20:1-10, John 21:1-17  Acts 2:14-35 </vt:lpstr>
      <vt:lpstr>PowerPoint Presentation</vt:lpstr>
      <vt:lpstr>PowerPoint Presentation</vt:lpstr>
      <vt:lpstr>PowerPoint Presentation</vt:lpstr>
      <vt:lpstr>Which path will you take?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Choices</dc:title>
  <dc:creator>Stephanie Barr</dc:creator>
  <cp:lastModifiedBy>Barr, Gerald R.</cp:lastModifiedBy>
  <cp:revision>7</cp:revision>
  <dcterms:created xsi:type="dcterms:W3CDTF">2013-01-20T20:31:19Z</dcterms:created>
  <dcterms:modified xsi:type="dcterms:W3CDTF">2022-06-26T12:29:28Z</dcterms:modified>
</cp:coreProperties>
</file>