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6" r:id="rId2"/>
    <p:sldId id="275" r:id="rId3"/>
    <p:sldId id="276" r:id="rId4"/>
    <p:sldId id="277" r:id="rId5"/>
    <p:sldId id="281" r:id="rId6"/>
    <p:sldId id="283" r:id="rId7"/>
    <p:sldId id="282" r:id="rId8"/>
    <p:sldId id="257" r:id="rId9"/>
    <p:sldId id="258" r:id="rId10"/>
    <p:sldId id="259" r:id="rId11"/>
    <p:sldId id="261" r:id="rId12"/>
    <p:sldId id="260" r:id="rId13"/>
    <p:sldId id="273" r:id="rId14"/>
    <p:sldId id="264" r:id="rId15"/>
    <p:sldId id="262" r:id="rId16"/>
    <p:sldId id="265" r:id="rId17"/>
    <p:sldId id="266" r:id="rId18"/>
    <p:sldId id="278" r:id="rId19"/>
    <p:sldId id="267" r:id="rId20"/>
    <p:sldId id="268" r:id="rId21"/>
    <p:sldId id="270" r:id="rId22"/>
    <p:sldId id="271" r:id="rId23"/>
    <p:sldId id="272" r:id="rId24"/>
    <p:sldId id="269" r:id="rId25"/>
    <p:sldId id="279" r:id="rId26"/>
    <p:sldId id="274"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FA09D-B979-4BF6-A5A0-4AEABA3556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743699-CE40-45FE-A6E1-74EAF1C4C099}">
      <dgm:prSet custT="1"/>
      <dgm:spPr/>
      <dgm:t>
        <a:bodyPr/>
        <a:lstStyle/>
        <a:p>
          <a:r>
            <a:rPr lang="en-US" sz="2400" b="1" dirty="0"/>
            <a:t>Matthew 17:20 </a:t>
          </a:r>
          <a:r>
            <a:rPr lang="en-US" sz="2400" dirty="0"/>
            <a:t>And He *said to them, “Because of the littleness of your faith; for truly I say to you, if you have faith the size of a mustard seed, you will say to this mountain, ‘Move from here to there,’ and it will move; and nothing will be impossible to you.</a:t>
          </a:r>
        </a:p>
      </dgm:t>
    </dgm:pt>
    <dgm:pt modelId="{63BE3213-19B4-4429-B08E-54F23FC6100F}" type="parTrans" cxnId="{01CF778D-11DB-4931-8763-322682E445FF}">
      <dgm:prSet/>
      <dgm:spPr/>
      <dgm:t>
        <a:bodyPr/>
        <a:lstStyle/>
        <a:p>
          <a:endParaRPr lang="en-US"/>
        </a:p>
      </dgm:t>
    </dgm:pt>
    <dgm:pt modelId="{D5BE98A7-A4D7-413A-8BD5-9B7076D913E7}" type="sibTrans" cxnId="{01CF778D-11DB-4931-8763-322682E445FF}">
      <dgm:prSet/>
      <dgm:spPr/>
      <dgm:t>
        <a:bodyPr/>
        <a:lstStyle/>
        <a:p>
          <a:endParaRPr lang="en-US"/>
        </a:p>
      </dgm:t>
    </dgm:pt>
    <dgm:pt modelId="{C1871C6D-8727-432F-8B13-08964ECBAD1B}">
      <dgm:prSet custT="1"/>
      <dgm:spPr/>
      <dgm:t>
        <a:bodyPr/>
        <a:lstStyle/>
        <a:p>
          <a:r>
            <a:rPr lang="en-US" sz="2400" b="1" dirty="0"/>
            <a:t>Luke 17:6 </a:t>
          </a:r>
          <a:r>
            <a:rPr lang="en-US" sz="2400" dirty="0"/>
            <a:t>And the Lord said, “If you had faith like a mustard seed, you would say to this mulberry tree, ‘Be uprooted and be planted in the sea’; and it would obey you.</a:t>
          </a:r>
        </a:p>
      </dgm:t>
    </dgm:pt>
    <dgm:pt modelId="{DAB57568-BD47-4619-A648-FA1696160048}" type="parTrans" cxnId="{5A9E2D98-F475-4674-A746-D1EC362C77F8}">
      <dgm:prSet/>
      <dgm:spPr/>
      <dgm:t>
        <a:bodyPr/>
        <a:lstStyle/>
        <a:p>
          <a:endParaRPr lang="en-US"/>
        </a:p>
      </dgm:t>
    </dgm:pt>
    <dgm:pt modelId="{AD1FB5F1-C4D2-452A-B3BE-EA6CBC423F91}" type="sibTrans" cxnId="{5A9E2D98-F475-4674-A746-D1EC362C77F8}">
      <dgm:prSet/>
      <dgm:spPr/>
      <dgm:t>
        <a:bodyPr/>
        <a:lstStyle/>
        <a:p>
          <a:endParaRPr lang="en-US"/>
        </a:p>
      </dgm:t>
    </dgm:pt>
    <dgm:pt modelId="{CFE173D0-2FD2-4C12-BD35-A401971F3CD3}" type="pres">
      <dgm:prSet presAssocID="{C9AFA09D-B979-4BF6-A5A0-4AEABA355690}" presName="linear" presStyleCnt="0">
        <dgm:presLayoutVars>
          <dgm:animLvl val="lvl"/>
          <dgm:resizeHandles val="exact"/>
        </dgm:presLayoutVars>
      </dgm:prSet>
      <dgm:spPr/>
    </dgm:pt>
    <dgm:pt modelId="{03714F63-2B15-4360-820D-06CE6F8E811E}" type="pres">
      <dgm:prSet presAssocID="{44743699-CE40-45FE-A6E1-74EAF1C4C099}" presName="parentText" presStyleLbl="node1" presStyleIdx="0" presStyleCnt="2">
        <dgm:presLayoutVars>
          <dgm:chMax val="0"/>
          <dgm:bulletEnabled val="1"/>
        </dgm:presLayoutVars>
      </dgm:prSet>
      <dgm:spPr/>
    </dgm:pt>
    <dgm:pt modelId="{40B92CCC-DBC9-4408-B32C-702763ACEEFC}" type="pres">
      <dgm:prSet presAssocID="{D5BE98A7-A4D7-413A-8BD5-9B7076D913E7}" presName="spacer" presStyleCnt="0"/>
      <dgm:spPr/>
    </dgm:pt>
    <dgm:pt modelId="{454EC9FF-DFC9-441F-9DE4-804D3C5536C1}" type="pres">
      <dgm:prSet presAssocID="{C1871C6D-8727-432F-8B13-08964ECBAD1B}" presName="parentText" presStyleLbl="node1" presStyleIdx="1" presStyleCnt="2">
        <dgm:presLayoutVars>
          <dgm:chMax val="0"/>
          <dgm:bulletEnabled val="1"/>
        </dgm:presLayoutVars>
      </dgm:prSet>
      <dgm:spPr/>
    </dgm:pt>
  </dgm:ptLst>
  <dgm:cxnLst>
    <dgm:cxn modelId="{92F24D41-C290-4CCC-B6A6-C697E6159090}" type="presOf" srcId="{44743699-CE40-45FE-A6E1-74EAF1C4C099}" destId="{03714F63-2B15-4360-820D-06CE6F8E811E}" srcOrd="0" destOrd="0" presId="urn:microsoft.com/office/officeart/2005/8/layout/vList2"/>
    <dgm:cxn modelId="{DDD7AB5A-0421-40BB-8D89-4A71F60E354F}" type="presOf" srcId="{C1871C6D-8727-432F-8B13-08964ECBAD1B}" destId="{454EC9FF-DFC9-441F-9DE4-804D3C5536C1}" srcOrd="0" destOrd="0" presId="urn:microsoft.com/office/officeart/2005/8/layout/vList2"/>
    <dgm:cxn modelId="{01CF778D-11DB-4931-8763-322682E445FF}" srcId="{C9AFA09D-B979-4BF6-A5A0-4AEABA355690}" destId="{44743699-CE40-45FE-A6E1-74EAF1C4C099}" srcOrd="0" destOrd="0" parTransId="{63BE3213-19B4-4429-B08E-54F23FC6100F}" sibTransId="{D5BE98A7-A4D7-413A-8BD5-9B7076D913E7}"/>
    <dgm:cxn modelId="{5A9E2D98-F475-4674-A746-D1EC362C77F8}" srcId="{C9AFA09D-B979-4BF6-A5A0-4AEABA355690}" destId="{C1871C6D-8727-432F-8B13-08964ECBAD1B}" srcOrd="1" destOrd="0" parTransId="{DAB57568-BD47-4619-A648-FA1696160048}" sibTransId="{AD1FB5F1-C4D2-452A-B3BE-EA6CBC423F91}"/>
    <dgm:cxn modelId="{E9993BA1-A256-4554-B22E-94D2D7A86A7C}" type="presOf" srcId="{C9AFA09D-B979-4BF6-A5A0-4AEABA355690}" destId="{CFE173D0-2FD2-4C12-BD35-A401971F3CD3}" srcOrd="0" destOrd="0" presId="urn:microsoft.com/office/officeart/2005/8/layout/vList2"/>
    <dgm:cxn modelId="{FE3C73C1-4515-41FA-9B52-A3318A03E30E}" type="presParOf" srcId="{CFE173D0-2FD2-4C12-BD35-A401971F3CD3}" destId="{03714F63-2B15-4360-820D-06CE6F8E811E}" srcOrd="0" destOrd="0" presId="urn:microsoft.com/office/officeart/2005/8/layout/vList2"/>
    <dgm:cxn modelId="{1B4B3D11-6EC5-4E75-BB24-057EE8690375}" type="presParOf" srcId="{CFE173D0-2FD2-4C12-BD35-A401971F3CD3}" destId="{40B92CCC-DBC9-4408-B32C-702763ACEEFC}" srcOrd="1" destOrd="0" presId="urn:microsoft.com/office/officeart/2005/8/layout/vList2"/>
    <dgm:cxn modelId="{84783A7C-CF09-4118-A30F-1CCD90C05A43}" type="presParOf" srcId="{CFE173D0-2FD2-4C12-BD35-A401971F3CD3}" destId="{454EC9FF-DFC9-441F-9DE4-804D3C5536C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14F63-2B15-4360-820D-06CE6F8E811E}">
      <dsp:nvSpPr>
        <dsp:cNvPr id="0" name=""/>
        <dsp:cNvSpPr/>
      </dsp:nvSpPr>
      <dsp:spPr>
        <a:xfrm>
          <a:off x="0" y="542419"/>
          <a:ext cx="5612523" cy="27378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Matthew 17:20 </a:t>
          </a:r>
          <a:r>
            <a:rPr lang="en-US" sz="2400" kern="1200" dirty="0"/>
            <a:t>And He *said to them, “Because of the littleness of your faith; for truly I say to you, if you have faith the size of a mustard seed, you will say to this mountain, ‘Move from here to there,’ and it will move; and nothing will be impossible to you.</a:t>
          </a:r>
        </a:p>
      </dsp:txBody>
      <dsp:txXfrm>
        <a:off x="133648" y="676067"/>
        <a:ext cx="5345227" cy="2470504"/>
      </dsp:txXfrm>
    </dsp:sp>
    <dsp:sp modelId="{454EC9FF-DFC9-441F-9DE4-804D3C5536C1}">
      <dsp:nvSpPr>
        <dsp:cNvPr id="0" name=""/>
        <dsp:cNvSpPr/>
      </dsp:nvSpPr>
      <dsp:spPr>
        <a:xfrm>
          <a:off x="0" y="3467420"/>
          <a:ext cx="5612523" cy="2737800"/>
        </a:xfrm>
        <a:prstGeom prst="roundRect">
          <a:avLst/>
        </a:prstGeom>
        <a:solidFill>
          <a:schemeClr val="accent2">
            <a:hueOff val="-710059"/>
            <a:satOff val="-5868"/>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Luke 17:6 </a:t>
          </a:r>
          <a:r>
            <a:rPr lang="en-US" sz="2400" kern="1200" dirty="0"/>
            <a:t>And the Lord said, “If you had faith like a mustard seed, you would say to this mulberry tree, ‘Be uprooted and be planted in the sea’; and it would obey you.</a:t>
          </a:r>
        </a:p>
      </dsp:txBody>
      <dsp:txXfrm>
        <a:off x="133648" y="3601068"/>
        <a:ext cx="5345227" cy="24705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BA9BC-07F1-154C-A27B-244DE24B2365}"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24164754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214599751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392608937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206494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7728015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5BA9BC-07F1-154C-A27B-244DE24B2365}"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4925319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5BA9BC-07F1-154C-A27B-244DE24B2365}"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5716134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A9BC-07F1-154C-A27B-244DE24B2365}"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36477302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A9BC-07F1-154C-A27B-244DE24B2365}"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2171805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A9BC-07F1-154C-A27B-244DE24B2365}"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38023571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BA9BC-07F1-154C-A27B-244DE24B2365}"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20402606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39231003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BA9BC-07F1-154C-A27B-244DE24B2365}"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257788078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BA9BC-07F1-154C-A27B-244DE24B2365}"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324745023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BA9BC-07F1-154C-A27B-244DE24B2365}"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294498604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27231276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BA9BC-07F1-154C-A27B-244DE24B2365}"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D4CA-B5AF-A745-BA4A-F26A345596A0}" type="slidenum">
              <a:rPr lang="en-US" smtClean="0"/>
              <a:t>‹#›</a:t>
            </a:fld>
            <a:endParaRPr lang="en-US"/>
          </a:p>
        </p:txBody>
      </p:sp>
    </p:spTree>
    <p:extLst>
      <p:ext uri="{BB962C8B-B14F-4D97-AF65-F5344CB8AC3E}">
        <p14:creationId xmlns:p14="http://schemas.microsoft.com/office/powerpoint/2010/main" val="10876601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D5BA9BC-07F1-154C-A27B-244DE24B2365}" type="datetimeFigureOut">
              <a:rPr lang="en-US" smtClean="0"/>
              <a:t>8/14/2022</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21D4CA-B5AF-A745-BA4A-F26A345596A0}" type="slidenum">
              <a:rPr lang="en-US" smtClean="0"/>
              <a:t>‹#›</a:t>
            </a:fld>
            <a:endParaRPr lang="en-US"/>
          </a:p>
        </p:txBody>
      </p:sp>
    </p:spTree>
    <p:extLst>
      <p:ext uri="{BB962C8B-B14F-4D97-AF65-F5344CB8AC3E}">
        <p14:creationId xmlns:p14="http://schemas.microsoft.com/office/powerpoint/2010/main" val="2721663107"/>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54427" y="1097280"/>
            <a:ext cx="4532906" cy="4626864"/>
          </a:xfrm>
        </p:spPr>
        <p:txBody>
          <a:bodyPr anchor="ctr">
            <a:normAutofit/>
          </a:bodyPr>
          <a:lstStyle/>
          <a:p>
            <a:pPr algn="l"/>
            <a:r>
              <a:rPr lang="en-US" dirty="0"/>
              <a:t>How large of an army do you need?</a:t>
            </a:r>
          </a:p>
        </p:txBody>
      </p:sp>
      <p:sp>
        <p:nvSpPr>
          <p:cNvPr id="3" name="Subtitle 2"/>
          <p:cNvSpPr>
            <a:spLocks noGrp="1"/>
          </p:cNvSpPr>
          <p:nvPr>
            <p:ph type="subTitle" idx="1"/>
          </p:nvPr>
        </p:nvSpPr>
        <p:spPr>
          <a:xfrm>
            <a:off x="0" y="1097280"/>
            <a:ext cx="3490952" cy="4626863"/>
          </a:xfrm>
        </p:spPr>
        <p:txBody>
          <a:bodyPr anchor="ctr">
            <a:normAutofit/>
          </a:bodyPr>
          <a:lstStyle/>
          <a:p>
            <a:pPr algn="r"/>
            <a:r>
              <a:rPr lang="en-US" sz="3600" dirty="0"/>
              <a:t>The Power GOD</a:t>
            </a:r>
          </a:p>
          <a:p>
            <a:pPr algn="r"/>
            <a:r>
              <a:rPr lang="en-US" sz="3600" dirty="0"/>
              <a:t>Judges 6:27-7:25</a:t>
            </a:r>
          </a:p>
        </p:txBody>
      </p:sp>
      <p:cxnSp>
        <p:nvCxnSpPr>
          <p:cNvPr id="10"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115614"/>
            <a:ext cx="7765322" cy="970450"/>
          </a:xfrm>
        </p:spPr>
        <p:txBody>
          <a:bodyPr/>
          <a:lstStyle/>
          <a:p>
            <a:r>
              <a:rPr lang="en-US" dirty="0"/>
              <a:t>Baal Defends Himself</a:t>
            </a:r>
          </a:p>
        </p:txBody>
      </p:sp>
      <p:sp>
        <p:nvSpPr>
          <p:cNvPr id="3" name="Content Placeholder 2"/>
          <p:cNvSpPr>
            <a:spLocks noGrp="1"/>
          </p:cNvSpPr>
          <p:nvPr>
            <p:ph idx="1"/>
          </p:nvPr>
        </p:nvSpPr>
        <p:spPr>
          <a:xfrm>
            <a:off x="0" y="662152"/>
            <a:ext cx="9144000" cy="6195848"/>
          </a:xfrm>
        </p:spPr>
        <p:txBody>
          <a:bodyPr>
            <a:noAutofit/>
          </a:bodyPr>
          <a:lstStyle/>
          <a:p>
            <a:r>
              <a:rPr lang="en-US" sz="2500" dirty="0"/>
              <a:t>28 When the men of the city arose early in the morning, behold, the altar of Baal was torn down, and the </a:t>
            </a:r>
            <a:r>
              <a:rPr lang="en-US" sz="2500" dirty="0" err="1"/>
              <a:t>Asherah</a:t>
            </a:r>
            <a:r>
              <a:rPr lang="en-US" sz="2500" dirty="0"/>
              <a:t> which was beside it was cut down, and the second bull was offered on the altar which had been built. 29 They said to one another, “Who did this thing?” And when they searched about and inquired, they said, “Gideon the son of </a:t>
            </a:r>
            <a:r>
              <a:rPr lang="en-US" sz="2500" dirty="0" err="1"/>
              <a:t>Joash</a:t>
            </a:r>
            <a:r>
              <a:rPr lang="en-US" sz="2500" dirty="0"/>
              <a:t> did this thing.” 30 Then the men of the city said to </a:t>
            </a:r>
            <a:r>
              <a:rPr lang="en-US" sz="2500" dirty="0" err="1"/>
              <a:t>Joash</a:t>
            </a:r>
            <a:r>
              <a:rPr lang="en-US" sz="2500" dirty="0"/>
              <a:t>, “Bring out your son, that he may die, for he has torn down the altar of Baal, and indeed, he has cut down the </a:t>
            </a:r>
            <a:r>
              <a:rPr lang="en-US" sz="2500" dirty="0" err="1"/>
              <a:t>Asherah</a:t>
            </a:r>
            <a:r>
              <a:rPr lang="en-US" sz="2500" dirty="0"/>
              <a:t> which was beside it.” 31 But </a:t>
            </a:r>
            <a:r>
              <a:rPr lang="en-US" sz="2500" dirty="0" err="1"/>
              <a:t>Joash</a:t>
            </a:r>
            <a:r>
              <a:rPr lang="en-US" sz="2500" dirty="0"/>
              <a:t> said to all who stood against him, “Will you contend for Baal, or will you deliver him? Whoever will plead for him shall be put to death by morning. </a:t>
            </a:r>
            <a:r>
              <a:rPr lang="en-US" sz="2500" b="1" dirty="0">
                <a:solidFill>
                  <a:srgbClr val="FF0000"/>
                </a:solidFill>
              </a:rPr>
              <a:t>If he is a god, let him contend for himself, because someone has torn down his altar.” </a:t>
            </a:r>
            <a:r>
              <a:rPr lang="en-US" sz="2500" dirty="0"/>
              <a:t>32 Therefore on that day he named him </a:t>
            </a:r>
            <a:r>
              <a:rPr lang="en-US" sz="2500" dirty="0" err="1"/>
              <a:t>Jerubbaal</a:t>
            </a:r>
            <a:r>
              <a:rPr lang="en-US" sz="2500" dirty="0"/>
              <a:t>, that is to say, “Let Baal contend against him,” because he had torn down his altar.</a:t>
            </a:r>
          </a:p>
          <a:p>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37" y="1078264"/>
            <a:ext cx="2567197" cy="4701473"/>
          </a:xfrm>
        </p:spPr>
        <p:txBody>
          <a:bodyPr>
            <a:normAutofit/>
          </a:bodyPr>
          <a:lstStyle/>
          <a:p>
            <a:pPr algn="r"/>
            <a:r>
              <a:rPr lang="en-US" sz="3800">
                <a:solidFill>
                  <a:srgbClr val="FFFFFF"/>
                </a:solidFill>
              </a:rPr>
              <a:t>The Fleece</a:t>
            </a:r>
          </a:p>
        </p:txBody>
      </p:sp>
      <p:sp>
        <p:nvSpPr>
          <p:cNvPr id="3" name="Content Placeholder 2"/>
          <p:cNvSpPr>
            <a:spLocks noGrp="1"/>
          </p:cNvSpPr>
          <p:nvPr>
            <p:ph idx="1"/>
          </p:nvPr>
        </p:nvSpPr>
        <p:spPr>
          <a:xfrm>
            <a:off x="3490714" y="-110360"/>
            <a:ext cx="5653285" cy="6968359"/>
          </a:xfrm>
          <a:effectLst/>
        </p:spPr>
        <p:txBody>
          <a:bodyPr anchor="ctr">
            <a:normAutofit/>
          </a:bodyPr>
          <a:lstStyle/>
          <a:p>
            <a:pPr marL="36900" indent="0">
              <a:lnSpc>
                <a:spcPct val="90000"/>
              </a:lnSpc>
              <a:buNone/>
            </a:pPr>
            <a:r>
              <a:rPr lang="en-US" sz="2400" dirty="0"/>
              <a:t>36 Then Gideon said to God, “If You will deliver Israel through me, as You have spoken, 37 behold, I will put a fleece of wool on the threshing floor. If there is dew on the fleece only, and it is dry on all the ground, then I will know that You will deliver Israel through me, as You have spoken.” 38 And it was so. When he arose early the next morning and squeezed the fleece, he drained the dew from the fleece, a bowl full of water. 39 Then Gideon said to God, “Do not let Your anger burn against me that I may speak once more; please let me make a test once more with the fleece, let it now be dry only on the fleece, and let there be dew on all the ground.” 40 God did so that night; for it was dry only on the fleece, and dew was on all the ground.</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dirty="0">
                <a:solidFill>
                  <a:srgbClr val="FFFFFF"/>
                </a:solidFill>
              </a:rPr>
              <a:t>To Many……</a:t>
            </a:r>
          </a:p>
        </p:txBody>
      </p:sp>
      <p:sp>
        <p:nvSpPr>
          <p:cNvPr id="3" name="Content Placeholder 2"/>
          <p:cNvSpPr>
            <a:spLocks noGrp="1"/>
          </p:cNvSpPr>
          <p:nvPr>
            <p:ph idx="1"/>
          </p:nvPr>
        </p:nvSpPr>
        <p:spPr>
          <a:xfrm>
            <a:off x="0" y="0"/>
            <a:ext cx="9144000" cy="4292082"/>
          </a:xfrm>
          <a:effectLst/>
        </p:spPr>
        <p:txBody>
          <a:bodyPr anchor="ctr">
            <a:noAutofit/>
          </a:bodyPr>
          <a:lstStyle/>
          <a:p>
            <a:pPr marL="36900" indent="0">
              <a:lnSpc>
                <a:spcPct val="90000"/>
              </a:lnSpc>
              <a:buNone/>
            </a:pPr>
            <a:r>
              <a:rPr lang="en-US" sz="2700" dirty="0"/>
              <a:t>Judges 7:1 Then Jerubbaal (that is, Gideon) and all the people who were with him, rose early and camped beside [the spring of </a:t>
            </a:r>
            <a:r>
              <a:rPr lang="en-US" sz="2700" dirty="0" err="1"/>
              <a:t>Harod</a:t>
            </a:r>
            <a:r>
              <a:rPr lang="en-US" sz="2700" dirty="0"/>
              <a:t>; and the camp of Midian was on the north side of them by the hill of Moreh in the valley. 2 The Lord said to Gideon, “The people who are with you are too many for Me to give Midian into their hands, for Israel would become boastful, saying, ‘My own power has delivered me.’ 3 Now therefore come, proclaim in the hearing of the people, saying, ‘Whoever is afraid and trembling, let him return and depart from Mount Gilead.’” So 22,000 people returned, but 10,000 remained.</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dirty="0">
                <a:solidFill>
                  <a:srgbClr val="FFFFFF"/>
                </a:solidFill>
              </a:rPr>
              <a:t>To Many……</a:t>
            </a:r>
          </a:p>
        </p:txBody>
      </p:sp>
      <p:sp>
        <p:nvSpPr>
          <p:cNvPr id="3" name="Content Placeholder 2"/>
          <p:cNvSpPr>
            <a:spLocks noGrp="1"/>
          </p:cNvSpPr>
          <p:nvPr>
            <p:ph idx="1"/>
          </p:nvPr>
        </p:nvSpPr>
        <p:spPr>
          <a:xfrm>
            <a:off x="0" y="0"/>
            <a:ext cx="9144000" cy="4292082"/>
          </a:xfrm>
          <a:effectLst/>
        </p:spPr>
        <p:txBody>
          <a:bodyPr anchor="ctr">
            <a:normAutofit/>
          </a:bodyPr>
          <a:lstStyle/>
          <a:p>
            <a:pPr marL="36900" indent="0">
              <a:lnSpc>
                <a:spcPct val="90000"/>
              </a:lnSpc>
              <a:buNone/>
            </a:pPr>
            <a:r>
              <a:rPr lang="en-US" sz="2700" dirty="0"/>
              <a:t>Judges 7:1 Then Jerubbaal (that is, Gideon) and all the people who were with him, rose early and camped beside [the spring of </a:t>
            </a:r>
            <a:r>
              <a:rPr lang="en-US" sz="2700" dirty="0" err="1"/>
              <a:t>Harod</a:t>
            </a:r>
            <a:r>
              <a:rPr lang="en-US" sz="2700" dirty="0"/>
              <a:t>; and the camp of Midian was on the north side of them by the hill of Moreh in the valley. 2 The Lord said to Gideon, </a:t>
            </a:r>
            <a:r>
              <a:rPr lang="en-US" sz="2700" b="1" dirty="0">
                <a:solidFill>
                  <a:srgbClr val="FF0000"/>
                </a:solidFill>
              </a:rPr>
              <a:t>“The people who are with you are too many for Me to give Midian into their hands, for Israel would become boastful, saying, ‘My own power has delivered me.’ </a:t>
            </a:r>
            <a:r>
              <a:rPr lang="en-US" sz="2700" dirty="0"/>
              <a:t>3 Now therefore come, proclaim in the hearing of the people, saying, ‘Whoever is afraid and trembling, let him return and depart from Mount Gilead.’” So 22,000 people returned, but 10,000 remained.</a:t>
            </a:r>
          </a:p>
        </p:txBody>
      </p:sp>
    </p:spTree>
    <p:extLst>
      <p:ext uri="{BB962C8B-B14F-4D97-AF65-F5344CB8AC3E}">
        <p14:creationId xmlns:p14="http://schemas.microsoft.com/office/powerpoint/2010/main" val="362284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b="1">
                <a:solidFill>
                  <a:srgbClr val="FFFFFF"/>
                </a:solidFill>
              </a:rPr>
              <a:t>My own power has delivered me</a:t>
            </a:r>
            <a:endParaRPr lang="en-US" sz="4200">
              <a:solidFill>
                <a:srgbClr val="FFFFFF"/>
              </a:solidFill>
            </a:endParaRPr>
          </a:p>
        </p:txBody>
      </p:sp>
      <p:sp>
        <p:nvSpPr>
          <p:cNvPr id="3" name="Content Placeholder 2"/>
          <p:cNvSpPr>
            <a:spLocks noGrp="1"/>
          </p:cNvSpPr>
          <p:nvPr>
            <p:ph idx="1"/>
          </p:nvPr>
        </p:nvSpPr>
        <p:spPr>
          <a:xfrm>
            <a:off x="0" y="0"/>
            <a:ext cx="9144000" cy="4292082"/>
          </a:xfrm>
          <a:effectLst/>
        </p:spPr>
        <p:txBody>
          <a:bodyPr anchor="ctr">
            <a:noAutofit/>
          </a:bodyPr>
          <a:lstStyle/>
          <a:p>
            <a:pPr marL="36900" indent="0">
              <a:lnSpc>
                <a:spcPct val="90000"/>
              </a:lnSpc>
              <a:buNone/>
            </a:pPr>
            <a:r>
              <a:rPr lang="en-US" b="1" dirty="0"/>
              <a:t>Daniel 4:28 </a:t>
            </a:r>
            <a:r>
              <a:rPr lang="en-US" dirty="0"/>
              <a:t>“All this happened to Nebuchadnezzar the king. 29 Twelve months later he was walking on the roof of the royal palace of Babylon. 30 The king reflected and said, ‘Is this not Babylon the great, which I myself have built as a royal residence by the might of my power and for the glory of my majesty?’ 31 While the word was in the king’s mouth, a voice came from heaven, saying, ‘King Nebuchadnezzar, to you it is declared: sovereignty has been removed from you, 32 and you will be driven away from mankind, and your dwelling place will be with the beasts of the field. You will be given grass to eat like cattle, and seven periods of time will pass over you until you recognize that the Most High is ruler over the realm of mankind and bestows it on whomever He wishes.’ 33 Immediately the word concerning Nebuchadnezzar was fulfilled; and he was driven away from mankind and began eating grass like cattle, and his body was drenched with the dew of heaven until his hair had grown like eagles’ feathers and his nails like birds’ claws. 34 “But at the end of that period, I, Nebuchadnezzar, raised my eyes toward heaven and my reason returned to me, and I blessed the Most High and praised and honored Him who lives forever;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dirty="0">
                <a:solidFill>
                  <a:srgbClr val="FFFFFF"/>
                </a:solidFill>
              </a:rPr>
              <a:t>Still Too Many…..</a:t>
            </a:r>
          </a:p>
        </p:txBody>
      </p:sp>
      <p:sp>
        <p:nvSpPr>
          <p:cNvPr id="3" name="Content Placeholder 2"/>
          <p:cNvSpPr>
            <a:spLocks noGrp="1"/>
          </p:cNvSpPr>
          <p:nvPr>
            <p:ph idx="1"/>
          </p:nvPr>
        </p:nvSpPr>
        <p:spPr>
          <a:xfrm>
            <a:off x="0" y="0"/>
            <a:ext cx="9144000" cy="4292082"/>
          </a:xfrm>
          <a:effectLst/>
        </p:spPr>
        <p:txBody>
          <a:bodyPr anchor="ctr">
            <a:noAutofit/>
          </a:bodyPr>
          <a:lstStyle/>
          <a:p>
            <a:pPr marL="36900" indent="0">
              <a:lnSpc>
                <a:spcPct val="90000"/>
              </a:lnSpc>
              <a:buNone/>
            </a:pPr>
            <a:r>
              <a:rPr lang="en-US" sz="2400" dirty="0"/>
              <a:t>Judges 7:4 Then the Lord said to Gideon, “The people are still too many; bring them down to the water and I will test them for you there. Therefore it shall be that he of whom I say to you, ‘This one shall go with you,’ he shall go with you; but everyone of whom I say to you, ‘This one shall not go with you,’ he shall not go.” 5 So he brought the people down to the water. And the Lord said to Gideon, “You shall separate everyone who laps the water with his tongue as a dog laps, as well as everyone who kneels to drink.” 6 Now the number of those who lapped, putting their hand to their mouth, was 300 men; but all the rest of the people kneeled to drink water. 7 The Lord said to Gideon, “I will deliver you with the 300 men who lapped and will give the Midianites into your hands; so let all the other people go, each man to his home.”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a:solidFill>
                  <a:srgbClr val="FFFFFF"/>
                </a:solidFill>
              </a:rPr>
              <a:t>How many is enough for GOD?</a:t>
            </a:r>
          </a:p>
        </p:txBody>
      </p:sp>
      <p:sp>
        <p:nvSpPr>
          <p:cNvPr id="3" name="Content Placeholder 2"/>
          <p:cNvSpPr>
            <a:spLocks noGrp="1"/>
          </p:cNvSpPr>
          <p:nvPr>
            <p:ph idx="1"/>
          </p:nvPr>
        </p:nvSpPr>
        <p:spPr>
          <a:xfrm>
            <a:off x="0" y="157660"/>
            <a:ext cx="9144000" cy="4292082"/>
          </a:xfrm>
          <a:effectLst/>
        </p:spPr>
        <p:txBody>
          <a:bodyPr anchor="ctr">
            <a:normAutofit lnSpcReduction="10000"/>
          </a:bodyPr>
          <a:lstStyle/>
          <a:p>
            <a:pPr>
              <a:lnSpc>
                <a:spcPct val="90000"/>
              </a:lnSpc>
            </a:pPr>
            <a:r>
              <a:rPr lang="en-US" sz="2400" b="1" dirty="0"/>
              <a:t>2 Kings 32 </a:t>
            </a:r>
            <a:r>
              <a:rPr lang="en-US" sz="2400" dirty="0"/>
              <a:t>‘Therefore thus says the Lord concerning the king of Assyria, “He will not come to this city or shoot an arrow there; and he will not come before it with a shield or throw up a siege ramp against it. 33 By the way that he came, by the same he will return, and he shall not come to this city,”’ declares the Lord. 34 ‘For I will defend this city to save it for My own sake and for My servant David’s sake.’” 35 Then it happened that night that the angel of the Lord went out and struck 185,000 in the camp of the Assyrians; and when men rose early in the morning, behold, all of them were dead. 36 So Sennacherib king of Assyria departed and returned home, and lived at Nineveh. 37 It came about as he was worshiping in the house of </a:t>
            </a:r>
            <a:r>
              <a:rPr lang="en-US" sz="2400" dirty="0" err="1"/>
              <a:t>Nisroch</a:t>
            </a:r>
            <a:r>
              <a:rPr lang="en-US" sz="2400" dirty="0"/>
              <a:t> his god, that </a:t>
            </a:r>
            <a:r>
              <a:rPr lang="en-US" sz="2400" dirty="0" err="1"/>
              <a:t>Adrammelech</a:t>
            </a:r>
            <a:r>
              <a:rPr lang="en-US" sz="2400" dirty="0"/>
              <a:t> and </a:t>
            </a:r>
            <a:r>
              <a:rPr lang="en-US" sz="2400" dirty="0" err="1"/>
              <a:t>Sharezer</a:t>
            </a:r>
            <a:r>
              <a:rPr lang="en-US" sz="2400" dirty="0"/>
              <a:t> killed him with the sword; and they escaped into the land of Ararat. And Esarhaddon his son became king in his place.</a:t>
            </a:r>
          </a:p>
          <a:p>
            <a:pPr>
              <a:lnSpc>
                <a:spcPct val="90000"/>
              </a:lnSpc>
            </a:pPr>
            <a:endParaRPr lang="en-US" sz="16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a:solidFill>
                  <a:srgbClr val="FFFFFF"/>
                </a:solidFill>
              </a:rPr>
              <a:t>How many is enough for GOD?</a:t>
            </a:r>
          </a:p>
        </p:txBody>
      </p:sp>
      <p:sp>
        <p:nvSpPr>
          <p:cNvPr id="3" name="Content Placeholder 2"/>
          <p:cNvSpPr>
            <a:spLocks noGrp="1"/>
          </p:cNvSpPr>
          <p:nvPr>
            <p:ph idx="1"/>
          </p:nvPr>
        </p:nvSpPr>
        <p:spPr>
          <a:xfrm>
            <a:off x="0" y="157660"/>
            <a:ext cx="9002110" cy="4292082"/>
          </a:xfrm>
          <a:effectLst/>
        </p:spPr>
        <p:txBody>
          <a:bodyPr anchor="ctr">
            <a:normAutofit lnSpcReduction="10000"/>
          </a:bodyPr>
          <a:lstStyle/>
          <a:p>
            <a:pPr>
              <a:lnSpc>
                <a:spcPct val="90000"/>
              </a:lnSpc>
            </a:pPr>
            <a:r>
              <a:rPr lang="en-US" sz="2300" b="1" dirty="0"/>
              <a:t>2 Kings 32 </a:t>
            </a:r>
            <a:r>
              <a:rPr lang="en-US" sz="2300" dirty="0"/>
              <a:t>‘Therefore thus says the Lord concerning the king of Assyria, “He will not come to this city or shoot an arrow there; and he will not come before it with a shield or throw up a siege ramp against it. 33 By the way that he came, by the same he will return, and he shall not come to this city,”’ declares the Lord. 34 ‘For I will defend this city to save it for My own sake and for My servant David’s sake.’” </a:t>
            </a:r>
            <a:r>
              <a:rPr lang="en-US" sz="2300" b="1" dirty="0">
                <a:solidFill>
                  <a:srgbClr val="FF0000"/>
                </a:solidFill>
              </a:rPr>
              <a:t>35 Then it happened that night that the angel of the Lord went out and struck 185,000 in the camp of the Assyrians; and when men rose early in the morning, behold, all of them were dead. 36 So Sennacherib king of Assyria departed and returned home, and lived at Nineveh.</a:t>
            </a:r>
            <a:r>
              <a:rPr lang="en-US" sz="2300" b="1" dirty="0"/>
              <a:t> </a:t>
            </a:r>
            <a:r>
              <a:rPr lang="en-US" sz="2300" dirty="0"/>
              <a:t>37 It came about as he was worshiping in the house of </a:t>
            </a:r>
            <a:r>
              <a:rPr lang="en-US" sz="2300" dirty="0" err="1"/>
              <a:t>Nisroch</a:t>
            </a:r>
            <a:r>
              <a:rPr lang="en-US" sz="2300" dirty="0"/>
              <a:t> his god, that </a:t>
            </a:r>
            <a:r>
              <a:rPr lang="en-US" sz="2300" dirty="0" err="1"/>
              <a:t>Adrammelech</a:t>
            </a:r>
            <a:r>
              <a:rPr lang="en-US" sz="2300" dirty="0"/>
              <a:t> and </a:t>
            </a:r>
            <a:r>
              <a:rPr lang="en-US" sz="2300" dirty="0" err="1"/>
              <a:t>Sharezer</a:t>
            </a:r>
            <a:r>
              <a:rPr lang="en-US" sz="2300" dirty="0"/>
              <a:t> killed him with the sword; and they escaped into the land of Ararat. And Esarhaddon his son became king in his place.</a:t>
            </a:r>
          </a:p>
          <a:p>
            <a:pPr>
              <a:lnSpc>
                <a:spcPct val="90000"/>
              </a:lnSpc>
            </a:pPr>
            <a:endParaRPr lang="en-US" sz="16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49F43D-E43A-49B5-B781-48DF10A5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290" y="968938"/>
            <a:ext cx="7709134" cy="4932523"/>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61C529-D347-4C81-08C3-3CEB3342E030}"/>
              </a:ext>
            </a:extLst>
          </p:cNvPr>
          <p:cNvPicPr>
            <a:picLocks noChangeAspect="1"/>
          </p:cNvPicPr>
          <p:nvPr/>
        </p:nvPicPr>
        <p:blipFill>
          <a:blip r:embed="rId3"/>
          <a:stretch>
            <a:fillRect/>
          </a:stretch>
        </p:blipFill>
        <p:spPr>
          <a:xfrm>
            <a:off x="2442753" y="1290671"/>
            <a:ext cx="4289057" cy="4289057"/>
          </a:xfrm>
          <a:prstGeom prst="rect">
            <a:avLst/>
          </a:prstGeom>
        </p:spPr>
      </p:pic>
    </p:spTree>
    <p:extLst>
      <p:ext uri="{BB962C8B-B14F-4D97-AF65-F5344CB8AC3E}">
        <p14:creationId xmlns:p14="http://schemas.microsoft.com/office/powerpoint/2010/main" val="163289304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5" y="4483145"/>
            <a:ext cx="7765321" cy="1633340"/>
          </a:xfrm>
        </p:spPr>
        <p:txBody>
          <a:bodyPr>
            <a:normAutofit/>
          </a:bodyPr>
          <a:lstStyle/>
          <a:p>
            <a:r>
              <a:rPr lang="en-US" sz="4200">
                <a:solidFill>
                  <a:srgbClr val="FFFFFF"/>
                </a:solidFill>
              </a:rPr>
              <a:t>The Battle Belongs to the LORD</a:t>
            </a:r>
          </a:p>
        </p:txBody>
      </p:sp>
      <p:sp>
        <p:nvSpPr>
          <p:cNvPr id="3" name="Content Placeholder 2"/>
          <p:cNvSpPr>
            <a:spLocks noGrp="1"/>
          </p:cNvSpPr>
          <p:nvPr>
            <p:ph idx="1"/>
          </p:nvPr>
        </p:nvSpPr>
        <p:spPr>
          <a:xfrm>
            <a:off x="0" y="0"/>
            <a:ext cx="9144000" cy="4292082"/>
          </a:xfrm>
          <a:effectLst/>
        </p:spPr>
        <p:txBody>
          <a:bodyPr anchor="ctr">
            <a:noAutofit/>
          </a:bodyPr>
          <a:lstStyle/>
          <a:p>
            <a:pPr marL="36900" indent="0">
              <a:lnSpc>
                <a:spcPct val="90000"/>
              </a:lnSpc>
              <a:buNone/>
            </a:pPr>
            <a:r>
              <a:rPr lang="en-US" sz="2200" dirty="0"/>
              <a:t>Judges 7:19 So Gideon and the hundred men who were with him came to the outskirts of the camp at the beginning of the middle watch, when they had just posted the watch; and they blew the trumpets and smashed the pitchers that were in their hands. 20 When the three companies blew the trumpets and broke the pitchers, they held the torches in their left hands and the trumpets in their right hands for blowing, and cried, “A sword for the Lord and for Gideon!” 21 Each stood in his place around the camp; and all the army ran, crying out as they fled. 22 When they blew 300 trumpets, the Lord set the sword of one against another even throughout the whole army; and the army fled as far as Beth-shittah toward </a:t>
            </a:r>
            <a:r>
              <a:rPr lang="en-US" sz="2200" dirty="0" err="1"/>
              <a:t>Zererah</a:t>
            </a:r>
            <a:r>
              <a:rPr lang="en-US" sz="2200" dirty="0"/>
              <a:t>, as far as the edge of Abel-</a:t>
            </a:r>
            <a:r>
              <a:rPr lang="en-US" sz="2200" dirty="0" err="1"/>
              <a:t>meholah</a:t>
            </a:r>
            <a:r>
              <a:rPr lang="en-US" sz="2200" dirty="0"/>
              <a:t>, by </a:t>
            </a:r>
            <a:r>
              <a:rPr lang="en-US" sz="2200" dirty="0" err="1"/>
              <a:t>Tabbath</a:t>
            </a:r>
            <a:r>
              <a:rPr lang="en-US" sz="2200" dirty="0"/>
              <a:t>. 23 The men of Israel were summoned from Naphtali and Asher and all Manasseh, and they pursued Midian.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a:extLst>
              <a:ext uri="{FF2B5EF4-FFF2-40B4-BE49-F238E27FC236}">
                <a16:creationId xmlns:a16="http://schemas.microsoft.com/office/drawing/2014/main" id="{45DF63AB-7DC5-3C26-A861-69A9415E21AD}"/>
              </a:ext>
            </a:extLst>
          </p:cNvPr>
          <p:cNvPicPr>
            <a:picLocks noChangeAspect="1"/>
          </p:cNvPicPr>
          <p:nvPr/>
        </p:nvPicPr>
        <p:blipFill>
          <a:blip r:embed="rId3"/>
          <a:stretch>
            <a:fillRect/>
          </a:stretch>
        </p:blipFill>
        <p:spPr>
          <a:xfrm>
            <a:off x="482600" y="699326"/>
            <a:ext cx="8178799" cy="5459348"/>
          </a:xfrm>
          <a:prstGeom prst="rect">
            <a:avLst/>
          </a:prstGeom>
        </p:spPr>
      </p:pic>
      <p:sp>
        <p:nvSpPr>
          <p:cNvPr id="11" name="Rectangle 10">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04676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3219" y="966851"/>
            <a:ext cx="5167448" cy="4626864"/>
          </a:xfrm>
          <a:effectLst/>
        </p:spPr>
        <p:txBody>
          <a:bodyPr vert="horz" lIns="91440" tIns="45720" rIns="91440" bIns="45720" rtlCol="0" anchor="ctr">
            <a:normAutofit/>
          </a:bodyPr>
          <a:lstStyle/>
          <a:p>
            <a:pPr algn="l"/>
            <a:r>
              <a:rPr lang="en-US" sz="4400"/>
              <a:t>GOD can accomplish great </a:t>
            </a:r>
            <a:br>
              <a:rPr lang="en-US" sz="4400"/>
            </a:br>
            <a:r>
              <a:rPr lang="en-US" sz="4400"/>
              <a:t>things with small numbers </a:t>
            </a:r>
          </a:p>
        </p:txBody>
      </p:sp>
      <p:cxnSp>
        <p:nvCxnSpPr>
          <p:cNvPr id="11" name="Straight Connector 10">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63706"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5777" y="0"/>
            <a:ext cx="3186338" cy="65766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4582" y="274638"/>
            <a:ext cx="8212218" cy="61591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307" y="609599"/>
            <a:ext cx="2559867" cy="5273675"/>
          </a:xfrm>
        </p:spPr>
        <p:txBody>
          <a:bodyPr>
            <a:normAutofit/>
          </a:bodyPr>
          <a:lstStyle/>
          <a:p>
            <a:r>
              <a:rPr lang="en-US" dirty="0"/>
              <a:t>Faith Like A Mustard Seed</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3510480" y="609599"/>
            <a:ext cx="5167266" cy="5273675"/>
          </a:xfrm>
          <a:prstGeom prst="rect">
            <a:avLst/>
          </a:prstGeom>
        </p:spPr>
      </p:pic>
      <p:graphicFrame>
        <p:nvGraphicFramePr>
          <p:cNvPr id="5" name="Content Placeholder 2">
            <a:extLst>
              <a:ext uri="{FF2B5EF4-FFF2-40B4-BE49-F238E27FC236}">
                <a16:creationId xmlns:a16="http://schemas.microsoft.com/office/drawing/2014/main" id="{D6F7F38C-E1F9-3E64-934F-DFDC564735DA}"/>
              </a:ext>
            </a:extLst>
          </p:cNvPr>
          <p:cNvGraphicFramePr>
            <a:graphicFrameLocks noGrp="1"/>
          </p:cNvGraphicFramePr>
          <p:nvPr>
            <p:ph idx="1"/>
            <p:extLst>
              <p:ext uri="{D42A27DB-BD31-4B8C-83A1-F6EECF244321}">
                <p14:modId xmlns:p14="http://schemas.microsoft.com/office/powerpoint/2010/main" val="3803273581"/>
              </p:ext>
            </p:extLst>
          </p:nvPr>
        </p:nvGraphicFramePr>
        <p:xfrm>
          <a:off x="3389586" y="1"/>
          <a:ext cx="5612524" cy="6747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289865"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73B17-0BB4-6E65-4B69-8DCB9A192339}"/>
              </a:ext>
            </a:extLst>
          </p:cNvPr>
          <p:cNvSpPr>
            <a:spLocks noGrp="1"/>
          </p:cNvSpPr>
          <p:nvPr>
            <p:ph type="title"/>
          </p:nvPr>
        </p:nvSpPr>
        <p:spPr>
          <a:xfrm>
            <a:off x="685346" y="1257301"/>
            <a:ext cx="5004649" cy="4343399"/>
          </a:xfrm>
        </p:spPr>
        <p:txBody>
          <a:bodyPr vert="horz" lIns="91440" tIns="45720" rIns="91440" bIns="45720" rtlCol="0" anchor="ctr">
            <a:normAutofit/>
          </a:bodyPr>
          <a:lstStyle/>
          <a:p>
            <a:r>
              <a:rPr lang="en-US" sz="5400" dirty="0"/>
              <a:t>GOD could count on Gideon</a:t>
            </a:r>
          </a:p>
        </p:txBody>
      </p:sp>
    </p:spTree>
    <p:extLst>
      <p:ext uri="{BB962C8B-B14F-4D97-AF65-F5344CB8AC3E}">
        <p14:creationId xmlns:p14="http://schemas.microsoft.com/office/powerpoint/2010/main" val="23703311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03719-86E6-441C-C845-C88647638EA2}"/>
              </a:ext>
            </a:extLst>
          </p:cNvPr>
          <p:cNvSpPr>
            <a:spLocks noGrp="1"/>
          </p:cNvSpPr>
          <p:nvPr>
            <p:ph type="title"/>
          </p:nvPr>
        </p:nvSpPr>
        <p:spPr>
          <a:xfrm>
            <a:off x="3041918" y="966851"/>
            <a:ext cx="5860909" cy="4626864"/>
          </a:xfrm>
          <a:effectLst/>
        </p:spPr>
        <p:txBody>
          <a:bodyPr vert="horz" lIns="91440" tIns="45720" rIns="91440" bIns="45720" rtlCol="0" anchor="ctr">
            <a:noAutofit/>
          </a:bodyPr>
          <a:lstStyle/>
          <a:p>
            <a:pPr>
              <a:lnSpc>
                <a:spcPct val="90000"/>
              </a:lnSpc>
            </a:pPr>
            <a:r>
              <a:rPr lang="en-US" sz="4400" b="1" dirty="0"/>
              <a:t>Judges 8 </a:t>
            </a:r>
            <a:br>
              <a:rPr lang="en-US" sz="4400" dirty="0"/>
            </a:br>
            <a:r>
              <a:rPr lang="en-US" sz="4400" b="1" i="0" baseline="30000" dirty="0"/>
              <a:t>28 </a:t>
            </a:r>
            <a:r>
              <a:rPr lang="en-US" sz="4400" b="0" i="0" dirty="0"/>
              <a:t>So Midian was subdued before the sons of Israel, and they did not lift up their heads anymore. And the land was undisturbed for forty years in the days of Gideon.</a:t>
            </a:r>
            <a:endParaRPr lang="en-US" sz="4400" dirty="0"/>
          </a:p>
        </p:txBody>
      </p:sp>
      <p:cxnSp>
        <p:nvCxnSpPr>
          <p:cNvPr id="11" name="Straight Connector 10">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57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DB86A-DCE2-B034-A6A7-27755FAA8C4D}"/>
              </a:ext>
            </a:extLst>
          </p:cNvPr>
          <p:cNvSpPr>
            <a:spLocks noGrp="1"/>
          </p:cNvSpPr>
          <p:nvPr>
            <p:ph type="title"/>
          </p:nvPr>
        </p:nvSpPr>
        <p:spPr>
          <a:xfrm>
            <a:off x="3884367" y="1099456"/>
            <a:ext cx="4682727" cy="4625558"/>
          </a:xfrm>
          <a:effectLst/>
        </p:spPr>
        <p:txBody>
          <a:bodyPr vert="horz" lIns="91440" tIns="45720" rIns="91440" bIns="45720" rtlCol="0" anchor="ctr">
            <a:normAutofit/>
          </a:bodyPr>
          <a:lstStyle/>
          <a:p>
            <a:pPr algn="l"/>
            <a:r>
              <a:rPr lang="en-US" sz="5400">
                <a:solidFill>
                  <a:schemeClr val="tx1"/>
                </a:solidFill>
              </a:rPr>
              <a:t>Can GOD count on you?</a:t>
            </a:r>
          </a:p>
        </p:txBody>
      </p:sp>
      <p:sp>
        <p:nvSpPr>
          <p:cNvPr id="9" name="Rectangle 8">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2411730" cy="6858000"/>
          </a:xfrm>
          <a:prstGeom prst="rect">
            <a:avLst/>
          </a:prstGeom>
          <a:solidFill>
            <a:schemeClr val="bg2">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7358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B2D9A0-EB94-0C9B-0806-3ACBA8D6FFF0}"/>
              </a:ext>
            </a:extLst>
          </p:cNvPr>
          <p:cNvPicPr>
            <a:picLocks noChangeAspect="1"/>
          </p:cNvPicPr>
          <p:nvPr/>
        </p:nvPicPr>
        <p:blipFill>
          <a:blip r:embed="rId2"/>
          <a:stretch>
            <a:fillRect/>
          </a:stretch>
        </p:blipFill>
        <p:spPr>
          <a:xfrm>
            <a:off x="1863468" y="-173421"/>
            <a:ext cx="5778199" cy="7315199"/>
          </a:xfrm>
          <a:prstGeom prst="rect">
            <a:avLst/>
          </a:prstGeom>
        </p:spPr>
      </p:pic>
    </p:spTree>
    <p:extLst>
      <p:ext uri="{BB962C8B-B14F-4D97-AF65-F5344CB8AC3E}">
        <p14:creationId xmlns:p14="http://schemas.microsoft.com/office/powerpoint/2010/main" val="113374249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302D6-7575-A02A-0E4A-855E36729F91}"/>
              </a:ext>
            </a:extLst>
          </p:cNvPr>
          <p:cNvPicPr>
            <a:picLocks noChangeAspect="1"/>
          </p:cNvPicPr>
          <p:nvPr/>
        </p:nvPicPr>
        <p:blipFill>
          <a:blip r:embed="rId2"/>
          <a:stretch>
            <a:fillRect/>
          </a:stretch>
        </p:blipFill>
        <p:spPr>
          <a:xfrm>
            <a:off x="599090" y="-47298"/>
            <a:ext cx="8087710" cy="7076747"/>
          </a:xfrm>
          <a:prstGeom prst="rect">
            <a:avLst/>
          </a:prstGeom>
        </p:spPr>
      </p:pic>
    </p:spTree>
    <p:extLst>
      <p:ext uri="{BB962C8B-B14F-4D97-AF65-F5344CB8AC3E}">
        <p14:creationId xmlns:p14="http://schemas.microsoft.com/office/powerpoint/2010/main" val="22229988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3C8B-E16B-6695-1D6D-C87DA6738EEB}"/>
              </a:ext>
            </a:extLst>
          </p:cNvPr>
          <p:cNvSpPr>
            <a:spLocks noGrp="1"/>
          </p:cNvSpPr>
          <p:nvPr>
            <p:ph type="title"/>
          </p:nvPr>
        </p:nvSpPr>
        <p:spPr>
          <a:xfrm>
            <a:off x="685346" y="2943775"/>
            <a:ext cx="7765322" cy="970450"/>
          </a:xfrm>
        </p:spPr>
        <p:txBody>
          <a:bodyPr>
            <a:normAutofit fontScale="90000"/>
          </a:bodyPr>
          <a:lstStyle/>
          <a:p>
            <a:r>
              <a:rPr lang="en-US" b="1" i="0" dirty="0">
                <a:solidFill>
                  <a:schemeClr val="tx1"/>
                </a:solidFill>
                <a:effectLst/>
                <a:latin typeface="system-ui"/>
              </a:rPr>
              <a:t>Judges 6 </a:t>
            </a:r>
            <a:r>
              <a:rPr lang="en-US" b="1" i="0" baseline="30000" dirty="0">
                <a:solidFill>
                  <a:schemeClr val="tx1"/>
                </a:solidFill>
                <a:effectLst/>
                <a:latin typeface="system-ui"/>
              </a:rPr>
              <a:t> </a:t>
            </a:r>
            <a:br>
              <a:rPr lang="en-US" b="1" i="0" baseline="30000" dirty="0">
                <a:solidFill>
                  <a:schemeClr val="tx1"/>
                </a:solidFill>
                <a:effectLst/>
                <a:latin typeface="system-ui"/>
              </a:rPr>
            </a:br>
            <a:r>
              <a:rPr lang="en-US" b="1" i="0" baseline="30000" dirty="0">
                <a:solidFill>
                  <a:schemeClr val="tx1"/>
                </a:solidFill>
                <a:effectLst/>
                <a:latin typeface="system-ui"/>
              </a:rPr>
              <a:t>1 </a:t>
            </a:r>
            <a:r>
              <a:rPr lang="en-US" b="0" i="0" dirty="0">
                <a:solidFill>
                  <a:schemeClr val="tx1"/>
                </a:solidFill>
                <a:effectLst/>
                <a:latin typeface="system-ui"/>
              </a:rPr>
              <a:t>Then the sons of Israel did what was evil in the sight of the </a:t>
            </a:r>
            <a:r>
              <a:rPr lang="en-US" b="0" i="0" cap="small" dirty="0">
                <a:solidFill>
                  <a:schemeClr val="tx1"/>
                </a:solidFill>
                <a:effectLst/>
                <a:latin typeface="system-ui"/>
              </a:rPr>
              <a:t>Lord</a:t>
            </a:r>
            <a:r>
              <a:rPr lang="en-US" b="0" i="0" dirty="0">
                <a:solidFill>
                  <a:schemeClr val="tx1"/>
                </a:solidFill>
                <a:effectLst/>
                <a:latin typeface="system-ui"/>
              </a:rPr>
              <a:t>; and the </a:t>
            </a:r>
            <a:r>
              <a:rPr lang="en-US" b="0" i="0" cap="small" dirty="0">
                <a:solidFill>
                  <a:schemeClr val="tx1"/>
                </a:solidFill>
                <a:effectLst/>
                <a:latin typeface="system-ui"/>
              </a:rPr>
              <a:t>Lord</a:t>
            </a:r>
            <a:r>
              <a:rPr lang="en-US" b="0" i="0" dirty="0">
                <a:solidFill>
                  <a:schemeClr val="tx1"/>
                </a:solidFill>
                <a:effectLst/>
                <a:latin typeface="system-ui"/>
              </a:rPr>
              <a:t> handed them over to Midian for seven years. </a:t>
            </a:r>
            <a:r>
              <a:rPr lang="en-US" b="1" i="0" baseline="30000" dirty="0">
                <a:solidFill>
                  <a:schemeClr val="tx1"/>
                </a:solidFill>
                <a:effectLst/>
                <a:latin typeface="system-ui"/>
              </a:rPr>
              <a:t>2 </a:t>
            </a:r>
            <a:r>
              <a:rPr lang="en-US" b="0" i="0" dirty="0">
                <a:solidFill>
                  <a:schemeClr val="tx1"/>
                </a:solidFill>
                <a:effectLst/>
                <a:latin typeface="system-ui"/>
              </a:rPr>
              <a:t>The power of Midian prevailed against Israel. Because of Midian the sons of Israel made for themselves the dens which were in the mountains and the caves and the strongholds.</a:t>
            </a:r>
            <a:endParaRPr lang="en-US" dirty="0">
              <a:solidFill>
                <a:schemeClr val="tx1"/>
              </a:solidFill>
            </a:endParaRPr>
          </a:p>
        </p:txBody>
      </p:sp>
    </p:spTree>
    <p:extLst>
      <p:ext uri="{BB962C8B-B14F-4D97-AF65-F5344CB8AC3E}">
        <p14:creationId xmlns:p14="http://schemas.microsoft.com/office/powerpoint/2010/main" val="315819431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E580-C148-3B67-87D8-B74093B573A3}"/>
              </a:ext>
            </a:extLst>
          </p:cNvPr>
          <p:cNvSpPr>
            <a:spLocks noGrp="1"/>
          </p:cNvSpPr>
          <p:nvPr>
            <p:ph type="title"/>
          </p:nvPr>
        </p:nvSpPr>
        <p:spPr>
          <a:xfrm>
            <a:off x="689339" y="2414752"/>
            <a:ext cx="7765322" cy="970450"/>
          </a:xfrm>
        </p:spPr>
        <p:txBody>
          <a:bodyPr>
            <a:normAutofit fontScale="90000"/>
          </a:bodyPr>
          <a:lstStyle/>
          <a:p>
            <a:r>
              <a:rPr lang="en-US" b="1" i="0" baseline="30000" dirty="0">
                <a:solidFill>
                  <a:srgbClr val="000000"/>
                </a:solidFill>
                <a:effectLst/>
                <a:latin typeface="system-ui"/>
              </a:rPr>
              <a:t> </a:t>
            </a:r>
            <a:r>
              <a:rPr lang="en-US" b="0" i="0" dirty="0">
                <a:solidFill>
                  <a:srgbClr val="000000"/>
                </a:solidFill>
                <a:effectLst/>
                <a:latin typeface="system-ui"/>
              </a:rPr>
              <a:t> </a:t>
            </a:r>
            <a:r>
              <a:rPr lang="en-US" b="0" i="0" dirty="0">
                <a:solidFill>
                  <a:schemeClr val="tx1"/>
                </a:solidFill>
                <a:effectLst/>
                <a:latin typeface="system-ui"/>
              </a:rPr>
              <a:t>Judges 6 </a:t>
            </a:r>
            <a:r>
              <a:rPr lang="en-US" b="1" baseline="30000" dirty="0">
                <a:solidFill>
                  <a:schemeClr val="tx1"/>
                </a:solidFill>
                <a:effectLst/>
                <a:latin typeface="system-ui"/>
              </a:rPr>
              <a:t>7</a:t>
            </a:r>
            <a:r>
              <a:rPr lang="en-US" dirty="0">
                <a:solidFill>
                  <a:schemeClr val="tx1"/>
                </a:solidFill>
                <a:effectLst/>
                <a:latin typeface="system-ui"/>
              </a:rPr>
              <a:t>Now </a:t>
            </a:r>
            <a:r>
              <a:rPr lang="en-US" b="0" i="0" dirty="0">
                <a:solidFill>
                  <a:schemeClr val="tx1"/>
                </a:solidFill>
                <a:effectLst/>
                <a:latin typeface="system-ui"/>
              </a:rPr>
              <a:t>it came about, when the sons of Israel cried out to the </a:t>
            </a:r>
            <a:r>
              <a:rPr lang="en-US" b="0" i="0" cap="small" dirty="0">
                <a:solidFill>
                  <a:schemeClr val="tx1"/>
                </a:solidFill>
                <a:effectLst/>
                <a:latin typeface="system-ui"/>
              </a:rPr>
              <a:t>Lord</a:t>
            </a:r>
            <a:r>
              <a:rPr lang="en-US" b="0" i="0" dirty="0">
                <a:solidFill>
                  <a:schemeClr val="tx1"/>
                </a:solidFill>
                <a:effectLst/>
                <a:latin typeface="system-ui"/>
              </a:rPr>
              <a:t> on account of Midian, </a:t>
            </a:r>
            <a:endParaRPr lang="en-US" dirty="0">
              <a:solidFill>
                <a:schemeClr val="tx1"/>
              </a:solidFill>
            </a:endParaRPr>
          </a:p>
        </p:txBody>
      </p:sp>
    </p:spTree>
    <p:extLst>
      <p:ext uri="{BB962C8B-B14F-4D97-AF65-F5344CB8AC3E}">
        <p14:creationId xmlns:p14="http://schemas.microsoft.com/office/powerpoint/2010/main" val="270079252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EF45-A2B8-D538-3525-ECF60C861984}"/>
              </a:ext>
            </a:extLst>
          </p:cNvPr>
          <p:cNvSpPr>
            <a:spLocks noGrp="1"/>
          </p:cNvSpPr>
          <p:nvPr>
            <p:ph type="title"/>
          </p:nvPr>
        </p:nvSpPr>
        <p:spPr>
          <a:xfrm>
            <a:off x="685346" y="2769476"/>
            <a:ext cx="7765322" cy="970450"/>
          </a:xfrm>
        </p:spPr>
        <p:txBody>
          <a:bodyPr>
            <a:noAutofit/>
          </a:bodyPr>
          <a:lstStyle/>
          <a:p>
            <a:r>
              <a:rPr lang="en-US" dirty="0"/>
              <a:t>Gideon is chosen by GOD. </a:t>
            </a:r>
            <a:br>
              <a:rPr lang="en-US" dirty="0"/>
            </a:br>
            <a:r>
              <a:rPr lang="en-US" dirty="0"/>
              <a:t>Judge 6:11-27</a:t>
            </a:r>
          </a:p>
        </p:txBody>
      </p:sp>
    </p:spTree>
    <p:extLst>
      <p:ext uri="{BB962C8B-B14F-4D97-AF65-F5344CB8AC3E}">
        <p14:creationId xmlns:p14="http://schemas.microsoft.com/office/powerpoint/2010/main" val="883958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37" y="1078264"/>
            <a:ext cx="2567197" cy="4701473"/>
          </a:xfrm>
        </p:spPr>
        <p:txBody>
          <a:bodyPr>
            <a:normAutofit/>
          </a:bodyPr>
          <a:lstStyle/>
          <a:p>
            <a:pPr algn="r"/>
            <a:r>
              <a:rPr lang="en-US" sz="3800">
                <a:solidFill>
                  <a:srgbClr val="FFFFFF"/>
                </a:solidFill>
              </a:rPr>
              <a:t>Baal Is Destroyed</a:t>
            </a:r>
          </a:p>
        </p:txBody>
      </p:sp>
      <p:sp>
        <p:nvSpPr>
          <p:cNvPr id="3" name="Content Placeholder 2"/>
          <p:cNvSpPr>
            <a:spLocks noGrp="1"/>
          </p:cNvSpPr>
          <p:nvPr>
            <p:ph idx="1"/>
          </p:nvPr>
        </p:nvSpPr>
        <p:spPr>
          <a:xfrm>
            <a:off x="3490714" y="0"/>
            <a:ext cx="5653285" cy="6858000"/>
          </a:xfrm>
          <a:effectLst/>
        </p:spPr>
        <p:txBody>
          <a:bodyPr anchor="ctr">
            <a:normAutofit/>
          </a:bodyPr>
          <a:lstStyle/>
          <a:p>
            <a:pPr marL="36900" indent="0">
              <a:lnSpc>
                <a:spcPct val="90000"/>
              </a:lnSpc>
              <a:buNone/>
            </a:pPr>
            <a:r>
              <a:rPr lang="en-US" sz="2500" dirty="0"/>
              <a:t>Judges 6:25 Now on the same night the Lord said to him, “Take your father’s bull and a second bull seven years old, and pull down the altar of Baal which belongs to your father, and cut down the Asherah that is beside it; 26 and build an altar to the Lord your God on the top of this stronghold in an orderly manner, and take a second bull and offer a burnt offering with the wood of the Asherah which you shall cut down.” 27 Then Gideon took ten men of his servants and did as the Lord had spoken to him; and because he was too afraid of his father’s household and the men of the city to do it by day, he did it by night.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7705"/>
            <a:ext cx="7765322" cy="970450"/>
          </a:xfrm>
        </p:spPr>
        <p:txBody>
          <a:bodyPr/>
          <a:lstStyle/>
          <a:p>
            <a:r>
              <a:rPr lang="en-US" b="1" dirty="0"/>
              <a:t>Baal Defends Himself</a:t>
            </a:r>
          </a:p>
        </p:txBody>
      </p:sp>
      <p:sp>
        <p:nvSpPr>
          <p:cNvPr id="3" name="Content Placeholder 2"/>
          <p:cNvSpPr>
            <a:spLocks noGrp="1"/>
          </p:cNvSpPr>
          <p:nvPr>
            <p:ph idx="1"/>
          </p:nvPr>
        </p:nvSpPr>
        <p:spPr>
          <a:xfrm>
            <a:off x="0" y="898634"/>
            <a:ext cx="9144000" cy="5426436"/>
          </a:xfrm>
        </p:spPr>
        <p:txBody>
          <a:bodyPr>
            <a:noAutofit/>
          </a:bodyPr>
          <a:lstStyle/>
          <a:p>
            <a:r>
              <a:rPr lang="en-US" sz="2500" dirty="0"/>
              <a:t>28 When the men of the city arose early in the morning, behold, the altar of Baal was torn down, and the </a:t>
            </a:r>
            <a:r>
              <a:rPr lang="en-US" sz="2500" dirty="0" err="1"/>
              <a:t>Asherah</a:t>
            </a:r>
            <a:r>
              <a:rPr lang="en-US" sz="2500" dirty="0"/>
              <a:t> which was beside it was cut down, and the second bull was offered on the altar which had been built. 29 They said to one another, “Who did this thing?” And when they searched about and inquired, they said, “Gideon the son of </a:t>
            </a:r>
            <a:r>
              <a:rPr lang="en-US" sz="2500" dirty="0" err="1"/>
              <a:t>Joash</a:t>
            </a:r>
            <a:r>
              <a:rPr lang="en-US" sz="2500" dirty="0"/>
              <a:t> did this thing.” 30 Then the men of the city said to </a:t>
            </a:r>
            <a:r>
              <a:rPr lang="en-US" sz="2500" dirty="0" err="1"/>
              <a:t>Joash</a:t>
            </a:r>
            <a:r>
              <a:rPr lang="en-US" sz="2500" dirty="0"/>
              <a:t>, “Bring out your son, that he may die, for he has torn down the altar of Baal, and indeed, he has cut down the </a:t>
            </a:r>
            <a:r>
              <a:rPr lang="en-US" sz="2500" dirty="0" err="1"/>
              <a:t>Asherah</a:t>
            </a:r>
            <a:r>
              <a:rPr lang="en-US" sz="2500" dirty="0"/>
              <a:t> which was beside it.” 31 But </a:t>
            </a:r>
            <a:r>
              <a:rPr lang="en-US" sz="2500" dirty="0" err="1"/>
              <a:t>Joash</a:t>
            </a:r>
            <a:r>
              <a:rPr lang="en-US" sz="2500" dirty="0"/>
              <a:t> said to all who stood against him, “Will you contend for Baal, or will you deliver him? Whoever will plead for him shall be put to death by morning. If he is a god, let him contend for himself, because someone has torn down his altar.” 32 Therefore on that day he named him </a:t>
            </a:r>
            <a:r>
              <a:rPr lang="en-US" sz="2500" dirty="0" err="1"/>
              <a:t>Jerubbaal</a:t>
            </a:r>
            <a:r>
              <a:rPr lang="en-US" sz="2500" dirty="0"/>
              <a:t>, that is to say, “Let Baal contend against him,” because he had torn down his altar.</a:t>
            </a:r>
          </a:p>
          <a:p>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105</TotalTime>
  <Words>2377</Words>
  <Application>Microsoft Office PowerPoint</Application>
  <PresentationFormat>On-screen Show (4:3)</PresentationFormat>
  <Paragraphs>35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Calisto MT</vt:lpstr>
      <vt:lpstr>system-ui</vt:lpstr>
      <vt:lpstr>Wingdings 2</vt:lpstr>
      <vt:lpstr>Slate</vt:lpstr>
      <vt:lpstr>How large of an army do you need?</vt:lpstr>
      <vt:lpstr>PowerPoint Presentation</vt:lpstr>
      <vt:lpstr>PowerPoint Presentation</vt:lpstr>
      <vt:lpstr>PowerPoint Presentation</vt:lpstr>
      <vt:lpstr>Judges 6   1 Then the sons of Israel did what was evil in the sight of the Lord; and the Lord handed them over to Midian for seven years. 2 The power of Midian prevailed against Israel. Because of Midian the sons of Israel made for themselves the dens which were in the mountains and the caves and the strongholds.</vt:lpstr>
      <vt:lpstr>  Judges 6 7Now it came about, when the sons of Israel cried out to the Lord on account of Midian, </vt:lpstr>
      <vt:lpstr>Gideon is chosen by GOD.  Judge 6:11-27</vt:lpstr>
      <vt:lpstr>Baal Is Destroyed</vt:lpstr>
      <vt:lpstr>Baal Defends Himself</vt:lpstr>
      <vt:lpstr>Baal Defends Himself</vt:lpstr>
      <vt:lpstr>The Fleece</vt:lpstr>
      <vt:lpstr>To Many……</vt:lpstr>
      <vt:lpstr>To Many……</vt:lpstr>
      <vt:lpstr>My own power has delivered me</vt:lpstr>
      <vt:lpstr>Still Too Many…..</vt:lpstr>
      <vt:lpstr>How many is enough for GOD?</vt:lpstr>
      <vt:lpstr>How many is enough for GOD?</vt:lpstr>
      <vt:lpstr>PowerPoint Presentation</vt:lpstr>
      <vt:lpstr>The Battle Belongs to the LORD</vt:lpstr>
      <vt:lpstr>GOD can accomplish great  things with small numbers </vt:lpstr>
      <vt:lpstr>PowerPoint Presentation</vt:lpstr>
      <vt:lpstr>PowerPoint Presentation</vt:lpstr>
      <vt:lpstr>PowerPoint Presentation</vt:lpstr>
      <vt:lpstr>Faith Like A Mustard Seed</vt:lpstr>
      <vt:lpstr>GOD could count on Gideon</vt:lpstr>
      <vt:lpstr>Judges 8  28 So Midian was subdued before the sons of Israel, and they did not lift up their heads anymore. And the land was undisturbed for forty years in the days of Gideon.</vt:lpstr>
      <vt:lpstr>Can GOD count on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large of Army do you need?</dc:title>
  <dc:creator>Stephanie Barr</dc:creator>
  <cp:lastModifiedBy>Barr, Gerald R.</cp:lastModifiedBy>
  <cp:revision>7</cp:revision>
  <dcterms:created xsi:type="dcterms:W3CDTF">2017-10-15T11:59:50Z</dcterms:created>
  <dcterms:modified xsi:type="dcterms:W3CDTF">2022-08-14T21:24:13Z</dcterms:modified>
</cp:coreProperties>
</file>