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81" r:id="rId3"/>
    <p:sldId id="282" r:id="rId4"/>
    <p:sldId id="264" r:id="rId5"/>
    <p:sldId id="290" r:id="rId6"/>
    <p:sldId id="291" r:id="rId7"/>
    <p:sldId id="292" r:id="rId8"/>
    <p:sldId id="293" r:id="rId9"/>
    <p:sldId id="294" r:id="rId10"/>
    <p:sldId id="295" r:id="rId11"/>
    <p:sldId id="296" r:id="rId12"/>
    <p:sldId id="298" r:id="rId13"/>
    <p:sldId id="299" r:id="rId14"/>
    <p:sldId id="300" r:id="rId15"/>
    <p:sldId id="301" r:id="rId16"/>
    <p:sldId id="304" r:id="rId17"/>
    <p:sldId id="305" r:id="rId18"/>
    <p:sldId id="302" r:id="rId19"/>
    <p:sldId id="303" r:id="rId20"/>
    <p:sldId id="306" r:id="rId21"/>
    <p:sldId id="307" r:id="rId22"/>
    <p:sldId id="283" r:id="rId23"/>
    <p:sldId id="308" r:id="rId24"/>
    <p:sldId id="272" r:id="rId25"/>
    <p:sldId id="275" r:id="rId26"/>
    <p:sldId id="273" r:id="rId27"/>
    <p:sldId id="271" r:id="rId28"/>
    <p:sldId id="276" r:id="rId29"/>
    <p:sldId id="277" r:id="rId30"/>
    <p:sldId id="278" r:id="rId31"/>
    <p:sldId id="279" r:id="rId32"/>
    <p:sldId id="280" r:id="rId33"/>
    <p:sldId id="309" r:id="rId34"/>
    <p:sldId id="284" r:id="rId35"/>
    <p:sldId id="310" r:id="rId36"/>
    <p:sldId id="311" r:id="rId37"/>
    <p:sldId id="334" r:id="rId38"/>
    <p:sldId id="335" r:id="rId39"/>
    <p:sldId id="312" r:id="rId40"/>
    <p:sldId id="313" r:id="rId41"/>
    <p:sldId id="285" r:id="rId42"/>
    <p:sldId id="314" r:id="rId43"/>
    <p:sldId id="315" r:id="rId44"/>
    <p:sldId id="286" r:id="rId45"/>
    <p:sldId id="316" r:id="rId46"/>
    <p:sldId id="322" r:id="rId47"/>
    <p:sldId id="323" r:id="rId48"/>
    <p:sldId id="324" r:id="rId49"/>
    <p:sldId id="325" r:id="rId50"/>
    <p:sldId id="336" r:id="rId51"/>
    <p:sldId id="326" r:id="rId52"/>
    <p:sldId id="317" r:id="rId53"/>
    <p:sldId id="318" r:id="rId54"/>
    <p:sldId id="319" r:id="rId55"/>
    <p:sldId id="320" r:id="rId56"/>
    <p:sldId id="321" r:id="rId57"/>
    <p:sldId id="327" r:id="rId58"/>
    <p:sldId id="329" r:id="rId59"/>
    <p:sldId id="328" r:id="rId60"/>
    <p:sldId id="337" r:id="rId61"/>
    <p:sldId id="330" r:id="rId62"/>
    <p:sldId id="331" r:id="rId63"/>
    <p:sldId id="332" r:id="rId64"/>
    <p:sldId id="333" r:id="rId6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B1C63-DBB6-4450-8425-98123147F81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90D59D2-8270-4EF7-A3E7-84DEC388355E}">
      <dgm:prSet custT="1"/>
      <dgm:spPr/>
      <dgm:t>
        <a:bodyPr/>
        <a:lstStyle/>
        <a:p>
          <a:r>
            <a:rPr lang="en-US" sz="3200" dirty="0"/>
            <a:t>Greek – </a:t>
          </a:r>
          <a:r>
            <a:rPr lang="en-US" sz="3200" dirty="0" err="1"/>
            <a:t>Parabole</a:t>
          </a:r>
          <a:r>
            <a:rPr lang="en-US" sz="3200" dirty="0"/>
            <a:t>, to place beside, to cast alongside </a:t>
          </a:r>
        </a:p>
      </dgm:t>
    </dgm:pt>
    <dgm:pt modelId="{2DB900C6-8CF7-4686-999D-7996B92BC0F7}" type="parTrans" cxnId="{7D299B10-6818-4E72-A06A-E8A60E794A37}">
      <dgm:prSet/>
      <dgm:spPr/>
      <dgm:t>
        <a:bodyPr/>
        <a:lstStyle/>
        <a:p>
          <a:endParaRPr lang="en-US"/>
        </a:p>
      </dgm:t>
    </dgm:pt>
    <dgm:pt modelId="{2D98C761-C2CE-4159-B199-C07F92561FAE}" type="sibTrans" cxnId="{7D299B10-6818-4E72-A06A-E8A60E794A37}">
      <dgm:prSet/>
      <dgm:spPr/>
      <dgm:t>
        <a:bodyPr/>
        <a:lstStyle/>
        <a:p>
          <a:endParaRPr lang="en-US"/>
        </a:p>
      </dgm:t>
    </dgm:pt>
    <dgm:pt modelId="{B09E51DB-F856-410C-ACAC-FD7E9C94CFE3}">
      <dgm:prSet custT="1"/>
      <dgm:spPr/>
      <dgm:t>
        <a:bodyPr/>
        <a:lstStyle/>
        <a:p>
          <a:r>
            <a:rPr lang="en-US" sz="3200" dirty="0"/>
            <a:t>Known beside (parallel) the unknown</a:t>
          </a:r>
        </a:p>
      </dgm:t>
    </dgm:pt>
    <dgm:pt modelId="{2C442F9D-CFF0-4AA9-B665-B8C8B40CAA7B}" type="parTrans" cxnId="{8FE5E816-BAD4-4393-8521-CBBFF89F74D5}">
      <dgm:prSet/>
      <dgm:spPr/>
      <dgm:t>
        <a:bodyPr/>
        <a:lstStyle/>
        <a:p>
          <a:endParaRPr lang="en-US"/>
        </a:p>
      </dgm:t>
    </dgm:pt>
    <dgm:pt modelId="{E84B83A3-4E72-4FBF-B215-2E626A49F26E}" type="sibTrans" cxnId="{8FE5E816-BAD4-4393-8521-CBBFF89F74D5}">
      <dgm:prSet/>
      <dgm:spPr/>
      <dgm:t>
        <a:bodyPr/>
        <a:lstStyle/>
        <a:p>
          <a:endParaRPr lang="en-US"/>
        </a:p>
      </dgm:t>
    </dgm:pt>
    <dgm:pt modelId="{109AC451-0593-4252-9D44-5D56E459C682}">
      <dgm:prSet custT="1"/>
      <dgm:spPr/>
      <dgm:t>
        <a:bodyPr/>
        <a:lstStyle/>
        <a:p>
          <a:r>
            <a:rPr lang="en-US" sz="3200" dirty="0"/>
            <a:t>This is commonly known as an “earthly story with a heavenly meaning”</a:t>
          </a:r>
        </a:p>
      </dgm:t>
    </dgm:pt>
    <dgm:pt modelId="{A9208A63-C7B0-4B02-97AF-97FE23AD9DDB}" type="parTrans" cxnId="{7CE4CEFE-2EA9-4ABD-8898-ABD18F82632E}">
      <dgm:prSet/>
      <dgm:spPr/>
      <dgm:t>
        <a:bodyPr/>
        <a:lstStyle/>
        <a:p>
          <a:endParaRPr lang="en-US"/>
        </a:p>
      </dgm:t>
    </dgm:pt>
    <dgm:pt modelId="{7CB3C402-5AC4-460F-A158-7C98D76A1853}" type="sibTrans" cxnId="{7CE4CEFE-2EA9-4ABD-8898-ABD18F82632E}">
      <dgm:prSet/>
      <dgm:spPr/>
      <dgm:t>
        <a:bodyPr/>
        <a:lstStyle/>
        <a:p>
          <a:endParaRPr lang="en-US"/>
        </a:p>
      </dgm:t>
    </dgm:pt>
    <dgm:pt modelId="{197230C1-D892-49C0-B5E3-0858D8673A60}" type="pres">
      <dgm:prSet presAssocID="{AF9B1C63-DBB6-4450-8425-98123147F81F}" presName="linear" presStyleCnt="0">
        <dgm:presLayoutVars>
          <dgm:animLvl val="lvl"/>
          <dgm:resizeHandles val="exact"/>
        </dgm:presLayoutVars>
      </dgm:prSet>
      <dgm:spPr/>
    </dgm:pt>
    <dgm:pt modelId="{018B1786-F927-4FDA-855C-28FDAFF16DF3}" type="pres">
      <dgm:prSet presAssocID="{890D59D2-8270-4EF7-A3E7-84DEC388355E}" presName="parentText" presStyleLbl="node1" presStyleIdx="0" presStyleCnt="3">
        <dgm:presLayoutVars>
          <dgm:chMax val="0"/>
          <dgm:bulletEnabled val="1"/>
        </dgm:presLayoutVars>
      </dgm:prSet>
      <dgm:spPr/>
    </dgm:pt>
    <dgm:pt modelId="{499524D5-8D45-4921-B432-224C0C64AB32}" type="pres">
      <dgm:prSet presAssocID="{2D98C761-C2CE-4159-B199-C07F92561FAE}" presName="spacer" presStyleCnt="0"/>
      <dgm:spPr/>
    </dgm:pt>
    <dgm:pt modelId="{EEDDD405-7225-4EE6-B74E-A79F5BF5D4FD}" type="pres">
      <dgm:prSet presAssocID="{B09E51DB-F856-410C-ACAC-FD7E9C94CFE3}" presName="parentText" presStyleLbl="node1" presStyleIdx="1" presStyleCnt="3">
        <dgm:presLayoutVars>
          <dgm:chMax val="0"/>
          <dgm:bulletEnabled val="1"/>
        </dgm:presLayoutVars>
      </dgm:prSet>
      <dgm:spPr/>
    </dgm:pt>
    <dgm:pt modelId="{990011F4-3FEE-40AF-99EB-76E3832286FE}" type="pres">
      <dgm:prSet presAssocID="{E84B83A3-4E72-4FBF-B215-2E626A49F26E}" presName="spacer" presStyleCnt="0"/>
      <dgm:spPr/>
    </dgm:pt>
    <dgm:pt modelId="{291E27CF-A2ED-4B79-BA13-5CEAC5C72ADD}" type="pres">
      <dgm:prSet presAssocID="{109AC451-0593-4252-9D44-5D56E459C682}" presName="parentText" presStyleLbl="node1" presStyleIdx="2" presStyleCnt="3">
        <dgm:presLayoutVars>
          <dgm:chMax val="0"/>
          <dgm:bulletEnabled val="1"/>
        </dgm:presLayoutVars>
      </dgm:prSet>
      <dgm:spPr/>
    </dgm:pt>
  </dgm:ptLst>
  <dgm:cxnLst>
    <dgm:cxn modelId="{7D299B10-6818-4E72-A06A-E8A60E794A37}" srcId="{AF9B1C63-DBB6-4450-8425-98123147F81F}" destId="{890D59D2-8270-4EF7-A3E7-84DEC388355E}" srcOrd="0" destOrd="0" parTransId="{2DB900C6-8CF7-4686-999D-7996B92BC0F7}" sibTransId="{2D98C761-C2CE-4159-B199-C07F92561FAE}"/>
    <dgm:cxn modelId="{8FE5E816-BAD4-4393-8521-CBBFF89F74D5}" srcId="{AF9B1C63-DBB6-4450-8425-98123147F81F}" destId="{B09E51DB-F856-410C-ACAC-FD7E9C94CFE3}" srcOrd="1" destOrd="0" parTransId="{2C442F9D-CFF0-4AA9-B665-B8C8B40CAA7B}" sibTransId="{E84B83A3-4E72-4FBF-B215-2E626A49F26E}"/>
    <dgm:cxn modelId="{0A18F84D-EDE6-4312-8DEC-AC7C23FD7A71}" type="presOf" srcId="{890D59D2-8270-4EF7-A3E7-84DEC388355E}" destId="{018B1786-F927-4FDA-855C-28FDAFF16DF3}" srcOrd="0" destOrd="0" presId="urn:microsoft.com/office/officeart/2005/8/layout/vList2"/>
    <dgm:cxn modelId="{BBF2A28B-B034-4625-BD03-C193072C2D08}" type="presOf" srcId="{AF9B1C63-DBB6-4450-8425-98123147F81F}" destId="{197230C1-D892-49C0-B5E3-0858D8673A60}" srcOrd="0" destOrd="0" presId="urn:microsoft.com/office/officeart/2005/8/layout/vList2"/>
    <dgm:cxn modelId="{0F3B10AF-3F6B-472F-8BB3-BA81ADB7754E}" type="presOf" srcId="{B09E51DB-F856-410C-ACAC-FD7E9C94CFE3}" destId="{EEDDD405-7225-4EE6-B74E-A79F5BF5D4FD}" srcOrd="0" destOrd="0" presId="urn:microsoft.com/office/officeart/2005/8/layout/vList2"/>
    <dgm:cxn modelId="{82E3D7F7-8FBF-4198-B0E2-F4069E563ACD}" type="presOf" srcId="{109AC451-0593-4252-9D44-5D56E459C682}" destId="{291E27CF-A2ED-4B79-BA13-5CEAC5C72ADD}" srcOrd="0" destOrd="0" presId="urn:microsoft.com/office/officeart/2005/8/layout/vList2"/>
    <dgm:cxn modelId="{7CE4CEFE-2EA9-4ABD-8898-ABD18F82632E}" srcId="{AF9B1C63-DBB6-4450-8425-98123147F81F}" destId="{109AC451-0593-4252-9D44-5D56E459C682}" srcOrd="2" destOrd="0" parTransId="{A9208A63-C7B0-4B02-97AF-97FE23AD9DDB}" sibTransId="{7CB3C402-5AC4-460F-A158-7C98D76A1853}"/>
    <dgm:cxn modelId="{1F3251E4-47F0-4491-B4D1-50A78E687B3C}" type="presParOf" srcId="{197230C1-D892-49C0-B5E3-0858D8673A60}" destId="{018B1786-F927-4FDA-855C-28FDAFF16DF3}" srcOrd="0" destOrd="0" presId="urn:microsoft.com/office/officeart/2005/8/layout/vList2"/>
    <dgm:cxn modelId="{136884B4-DEF2-468A-91FC-71A91199534F}" type="presParOf" srcId="{197230C1-D892-49C0-B5E3-0858D8673A60}" destId="{499524D5-8D45-4921-B432-224C0C64AB32}" srcOrd="1" destOrd="0" presId="urn:microsoft.com/office/officeart/2005/8/layout/vList2"/>
    <dgm:cxn modelId="{41DF47DF-17D1-419D-9827-0465F3EBB97A}" type="presParOf" srcId="{197230C1-D892-49C0-B5E3-0858D8673A60}" destId="{EEDDD405-7225-4EE6-B74E-A79F5BF5D4FD}" srcOrd="2" destOrd="0" presId="urn:microsoft.com/office/officeart/2005/8/layout/vList2"/>
    <dgm:cxn modelId="{FA30D0E4-ED2D-4B10-9879-27E63A4636BA}" type="presParOf" srcId="{197230C1-D892-49C0-B5E3-0858D8673A60}" destId="{990011F4-3FEE-40AF-99EB-76E3832286FE}" srcOrd="3" destOrd="0" presId="urn:microsoft.com/office/officeart/2005/8/layout/vList2"/>
    <dgm:cxn modelId="{EB5C8317-8F3B-4E14-934E-1DD7C64112F6}" type="presParOf" srcId="{197230C1-D892-49C0-B5E3-0858D8673A60}" destId="{291E27CF-A2ED-4B79-BA13-5CEAC5C72A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A7BA1-168D-44D7-A07D-552E46D8B30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5E81075-A490-4297-9379-B44CD025FFE1}">
      <dgm:prSet/>
      <dgm:spPr/>
      <dgm:t>
        <a:bodyPr/>
        <a:lstStyle/>
        <a:p>
          <a:r>
            <a:rPr lang="en-US" dirty="0"/>
            <a:t>We know nothing about him</a:t>
          </a:r>
        </a:p>
      </dgm:t>
    </dgm:pt>
    <dgm:pt modelId="{6789FE8C-0527-4B32-BF02-FAA1F72BAD6B}" type="parTrans" cxnId="{04E6BFCD-538A-4755-86AE-F7980FFB576C}">
      <dgm:prSet/>
      <dgm:spPr/>
      <dgm:t>
        <a:bodyPr/>
        <a:lstStyle/>
        <a:p>
          <a:endParaRPr lang="en-US"/>
        </a:p>
      </dgm:t>
    </dgm:pt>
    <dgm:pt modelId="{C026322C-34B7-406A-A4AA-F602BEB67D29}" type="sibTrans" cxnId="{04E6BFCD-538A-4755-86AE-F7980FFB576C}">
      <dgm:prSet/>
      <dgm:spPr/>
      <dgm:t>
        <a:bodyPr/>
        <a:lstStyle/>
        <a:p>
          <a:endParaRPr lang="en-US"/>
        </a:p>
      </dgm:t>
    </dgm:pt>
    <dgm:pt modelId="{D3EF4C2D-9ABA-4BB4-A0B9-6EF097EB2F7B}">
      <dgm:prSet/>
      <dgm:spPr/>
      <dgm:t>
        <a:bodyPr/>
        <a:lstStyle/>
        <a:p>
          <a:r>
            <a:rPr lang="en-US" dirty="0"/>
            <a:t>Just an individual</a:t>
          </a:r>
        </a:p>
      </dgm:t>
    </dgm:pt>
    <dgm:pt modelId="{41F0ACB6-79B6-482A-B183-F4C5764B8593}" type="parTrans" cxnId="{E3BE3D51-46AA-4334-9C02-85457403B2B5}">
      <dgm:prSet/>
      <dgm:spPr/>
      <dgm:t>
        <a:bodyPr/>
        <a:lstStyle/>
        <a:p>
          <a:endParaRPr lang="en-US"/>
        </a:p>
      </dgm:t>
    </dgm:pt>
    <dgm:pt modelId="{CF6AD18B-2815-43BC-8D7F-2C9CD032BC99}" type="sibTrans" cxnId="{E3BE3D51-46AA-4334-9C02-85457403B2B5}">
      <dgm:prSet/>
      <dgm:spPr/>
      <dgm:t>
        <a:bodyPr/>
        <a:lstStyle/>
        <a:p>
          <a:endParaRPr lang="en-US"/>
        </a:p>
      </dgm:t>
    </dgm:pt>
    <dgm:pt modelId="{752B3C9E-910A-4C46-BCCA-00F7D5226257}" type="pres">
      <dgm:prSet presAssocID="{A80A7BA1-168D-44D7-A07D-552E46D8B30C}" presName="vert0" presStyleCnt="0">
        <dgm:presLayoutVars>
          <dgm:dir/>
          <dgm:animOne val="branch"/>
          <dgm:animLvl val="lvl"/>
        </dgm:presLayoutVars>
      </dgm:prSet>
      <dgm:spPr/>
    </dgm:pt>
    <dgm:pt modelId="{2B9CDA92-A563-4A6D-81CF-0C1FE56ED2BD}" type="pres">
      <dgm:prSet presAssocID="{75E81075-A490-4297-9379-B44CD025FFE1}" presName="thickLine" presStyleLbl="alignNode1" presStyleIdx="0" presStyleCnt="2"/>
      <dgm:spPr/>
    </dgm:pt>
    <dgm:pt modelId="{4B383782-6623-4836-ADCE-9D50ADAD76E1}" type="pres">
      <dgm:prSet presAssocID="{75E81075-A490-4297-9379-B44CD025FFE1}" presName="horz1" presStyleCnt="0"/>
      <dgm:spPr/>
    </dgm:pt>
    <dgm:pt modelId="{382DE8CE-7384-445E-9512-A4C464FA21AB}" type="pres">
      <dgm:prSet presAssocID="{75E81075-A490-4297-9379-B44CD025FFE1}" presName="tx1" presStyleLbl="revTx" presStyleIdx="0" presStyleCnt="2"/>
      <dgm:spPr/>
    </dgm:pt>
    <dgm:pt modelId="{51E5CD63-030E-44A4-BB6B-D34FF1B15B4D}" type="pres">
      <dgm:prSet presAssocID="{75E81075-A490-4297-9379-B44CD025FFE1}" presName="vert1" presStyleCnt="0"/>
      <dgm:spPr/>
    </dgm:pt>
    <dgm:pt modelId="{BF2AC50E-32A6-4CFC-99F8-3B3ADF2B6E3E}" type="pres">
      <dgm:prSet presAssocID="{D3EF4C2D-9ABA-4BB4-A0B9-6EF097EB2F7B}" presName="thickLine" presStyleLbl="alignNode1" presStyleIdx="1" presStyleCnt="2"/>
      <dgm:spPr/>
    </dgm:pt>
    <dgm:pt modelId="{C5200C34-9532-4FE0-919E-E7347647E458}" type="pres">
      <dgm:prSet presAssocID="{D3EF4C2D-9ABA-4BB4-A0B9-6EF097EB2F7B}" presName="horz1" presStyleCnt="0"/>
      <dgm:spPr/>
    </dgm:pt>
    <dgm:pt modelId="{B4C7D485-A900-4D78-9DAE-92EF7159521E}" type="pres">
      <dgm:prSet presAssocID="{D3EF4C2D-9ABA-4BB4-A0B9-6EF097EB2F7B}" presName="tx1" presStyleLbl="revTx" presStyleIdx="1" presStyleCnt="2"/>
      <dgm:spPr/>
    </dgm:pt>
    <dgm:pt modelId="{7562EB88-EF31-483D-96CB-AC17BA8CAE88}" type="pres">
      <dgm:prSet presAssocID="{D3EF4C2D-9ABA-4BB4-A0B9-6EF097EB2F7B}" presName="vert1" presStyleCnt="0"/>
      <dgm:spPr/>
    </dgm:pt>
  </dgm:ptLst>
  <dgm:cxnLst>
    <dgm:cxn modelId="{7F4E9C2B-A182-4A92-94CC-569A6AED8041}" type="presOf" srcId="{75E81075-A490-4297-9379-B44CD025FFE1}" destId="{382DE8CE-7384-445E-9512-A4C464FA21AB}" srcOrd="0" destOrd="0" presId="urn:microsoft.com/office/officeart/2008/layout/LinedList"/>
    <dgm:cxn modelId="{E3BE3D51-46AA-4334-9C02-85457403B2B5}" srcId="{A80A7BA1-168D-44D7-A07D-552E46D8B30C}" destId="{D3EF4C2D-9ABA-4BB4-A0B9-6EF097EB2F7B}" srcOrd="1" destOrd="0" parTransId="{41F0ACB6-79B6-482A-B183-F4C5764B8593}" sibTransId="{CF6AD18B-2815-43BC-8D7F-2C9CD032BC99}"/>
    <dgm:cxn modelId="{9BD6C6B1-E70C-47DD-A521-9A801A13B3B3}" type="presOf" srcId="{A80A7BA1-168D-44D7-A07D-552E46D8B30C}" destId="{752B3C9E-910A-4C46-BCCA-00F7D5226257}" srcOrd="0" destOrd="0" presId="urn:microsoft.com/office/officeart/2008/layout/LinedList"/>
    <dgm:cxn modelId="{B72722CB-2ACA-4182-AFF6-E2D8E4CA3794}" type="presOf" srcId="{D3EF4C2D-9ABA-4BB4-A0B9-6EF097EB2F7B}" destId="{B4C7D485-A900-4D78-9DAE-92EF7159521E}" srcOrd="0" destOrd="0" presId="urn:microsoft.com/office/officeart/2008/layout/LinedList"/>
    <dgm:cxn modelId="{04E6BFCD-538A-4755-86AE-F7980FFB576C}" srcId="{A80A7BA1-168D-44D7-A07D-552E46D8B30C}" destId="{75E81075-A490-4297-9379-B44CD025FFE1}" srcOrd="0" destOrd="0" parTransId="{6789FE8C-0527-4B32-BF02-FAA1F72BAD6B}" sibTransId="{C026322C-34B7-406A-A4AA-F602BEB67D29}"/>
    <dgm:cxn modelId="{B32F2F45-39F9-4034-8A54-DE72A0E9D0F8}" type="presParOf" srcId="{752B3C9E-910A-4C46-BCCA-00F7D5226257}" destId="{2B9CDA92-A563-4A6D-81CF-0C1FE56ED2BD}" srcOrd="0" destOrd="0" presId="urn:microsoft.com/office/officeart/2008/layout/LinedList"/>
    <dgm:cxn modelId="{C395FA07-BBFD-4F8F-964E-2347FBF80379}" type="presParOf" srcId="{752B3C9E-910A-4C46-BCCA-00F7D5226257}" destId="{4B383782-6623-4836-ADCE-9D50ADAD76E1}" srcOrd="1" destOrd="0" presId="urn:microsoft.com/office/officeart/2008/layout/LinedList"/>
    <dgm:cxn modelId="{F54411B0-F0CF-4C46-B4E7-E259075CBE5B}" type="presParOf" srcId="{4B383782-6623-4836-ADCE-9D50ADAD76E1}" destId="{382DE8CE-7384-445E-9512-A4C464FA21AB}" srcOrd="0" destOrd="0" presId="urn:microsoft.com/office/officeart/2008/layout/LinedList"/>
    <dgm:cxn modelId="{4D1E64AB-CCA7-48ED-A228-2B7C390B2EC2}" type="presParOf" srcId="{4B383782-6623-4836-ADCE-9D50ADAD76E1}" destId="{51E5CD63-030E-44A4-BB6B-D34FF1B15B4D}" srcOrd="1" destOrd="0" presId="urn:microsoft.com/office/officeart/2008/layout/LinedList"/>
    <dgm:cxn modelId="{6C501ACB-52CE-42CA-9B6D-F355C279C8F4}" type="presParOf" srcId="{752B3C9E-910A-4C46-BCCA-00F7D5226257}" destId="{BF2AC50E-32A6-4CFC-99F8-3B3ADF2B6E3E}" srcOrd="2" destOrd="0" presId="urn:microsoft.com/office/officeart/2008/layout/LinedList"/>
    <dgm:cxn modelId="{256E55B3-5F2E-4DD1-BF1E-60D99CA20802}" type="presParOf" srcId="{752B3C9E-910A-4C46-BCCA-00F7D5226257}" destId="{C5200C34-9532-4FE0-919E-E7347647E458}" srcOrd="3" destOrd="0" presId="urn:microsoft.com/office/officeart/2008/layout/LinedList"/>
    <dgm:cxn modelId="{2AA941C0-BD30-4B9A-92D2-866539F0492C}" type="presParOf" srcId="{C5200C34-9532-4FE0-919E-E7347647E458}" destId="{B4C7D485-A900-4D78-9DAE-92EF7159521E}" srcOrd="0" destOrd="0" presId="urn:microsoft.com/office/officeart/2008/layout/LinedList"/>
    <dgm:cxn modelId="{EF606B2F-ABAA-4867-A3CF-E29D32D2AFF0}" type="presParOf" srcId="{C5200C34-9532-4FE0-919E-E7347647E458}" destId="{7562EB88-EF31-483D-96CB-AC17BA8CAE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A7BA1-168D-44D7-A07D-552E46D8B30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5E81075-A490-4297-9379-B44CD025FFE1}">
      <dgm:prSet/>
      <dgm:spPr/>
      <dgm:t>
        <a:bodyPr/>
        <a:lstStyle/>
        <a:p>
          <a:r>
            <a:rPr lang="en-US" dirty="0"/>
            <a:t>Nothing known about them. </a:t>
          </a:r>
        </a:p>
      </dgm:t>
    </dgm:pt>
    <dgm:pt modelId="{6789FE8C-0527-4B32-BF02-FAA1F72BAD6B}" type="parTrans" cxnId="{04E6BFCD-538A-4755-86AE-F7980FFB576C}">
      <dgm:prSet/>
      <dgm:spPr/>
      <dgm:t>
        <a:bodyPr/>
        <a:lstStyle/>
        <a:p>
          <a:endParaRPr lang="en-US"/>
        </a:p>
      </dgm:t>
    </dgm:pt>
    <dgm:pt modelId="{C026322C-34B7-406A-A4AA-F602BEB67D29}" type="sibTrans" cxnId="{04E6BFCD-538A-4755-86AE-F7980FFB576C}">
      <dgm:prSet/>
      <dgm:spPr/>
      <dgm:t>
        <a:bodyPr/>
        <a:lstStyle/>
        <a:p>
          <a:endParaRPr lang="en-US"/>
        </a:p>
      </dgm:t>
    </dgm:pt>
    <dgm:pt modelId="{D3EF4C2D-9ABA-4BB4-A0B9-6EF097EB2F7B}">
      <dgm:prSet/>
      <dgm:spPr/>
      <dgm:t>
        <a:bodyPr/>
        <a:lstStyle/>
        <a:p>
          <a:r>
            <a:rPr lang="en-US" dirty="0"/>
            <a:t>Robbers on a road like this was probably common</a:t>
          </a:r>
        </a:p>
      </dgm:t>
    </dgm:pt>
    <dgm:pt modelId="{41F0ACB6-79B6-482A-B183-F4C5764B8593}" type="parTrans" cxnId="{E3BE3D51-46AA-4334-9C02-85457403B2B5}">
      <dgm:prSet/>
      <dgm:spPr/>
      <dgm:t>
        <a:bodyPr/>
        <a:lstStyle/>
        <a:p>
          <a:endParaRPr lang="en-US"/>
        </a:p>
      </dgm:t>
    </dgm:pt>
    <dgm:pt modelId="{CF6AD18B-2815-43BC-8D7F-2C9CD032BC99}" type="sibTrans" cxnId="{E3BE3D51-46AA-4334-9C02-85457403B2B5}">
      <dgm:prSet/>
      <dgm:spPr/>
      <dgm:t>
        <a:bodyPr/>
        <a:lstStyle/>
        <a:p>
          <a:endParaRPr lang="en-US"/>
        </a:p>
      </dgm:t>
    </dgm:pt>
    <dgm:pt modelId="{752B3C9E-910A-4C46-BCCA-00F7D5226257}" type="pres">
      <dgm:prSet presAssocID="{A80A7BA1-168D-44D7-A07D-552E46D8B30C}" presName="vert0" presStyleCnt="0">
        <dgm:presLayoutVars>
          <dgm:dir/>
          <dgm:animOne val="branch"/>
          <dgm:animLvl val="lvl"/>
        </dgm:presLayoutVars>
      </dgm:prSet>
      <dgm:spPr/>
    </dgm:pt>
    <dgm:pt modelId="{2B9CDA92-A563-4A6D-81CF-0C1FE56ED2BD}" type="pres">
      <dgm:prSet presAssocID="{75E81075-A490-4297-9379-B44CD025FFE1}" presName="thickLine" presStyleLbl="alignNode1" presStyleIdx="0" presStyleCnt="2"/>
      <dgm:spPr/>
    </dgm:pt>
    <dgm:pt modelId="{4B383782-6623-4836-ADCE-9D50ADAD76E1}" type="pres">
      <dgm:prSet presAssocID="{75E81075-A490-4297-9379-B44CD025FFE1}" presName="horz1" presStyleCnt="0"/>
      <dgm:spPr/>
    </dgm:pt>
    <dgm:pt modelId="{382DE8CE-7384-445E-9512-A4C464FA21AB}" type="pres">
      <dgm:prSet presAssocID="{75E81075-A490-4297-9379-B44CD025FFE1}" presName="tx1" presStyleLbl="revTx" presStyleIdx="0" presStyleCnt="2"/>
      <dgm:spPr/>
    </dgm:pt>
    <dgm:pt modelId="{51E5CD63-030E-44A4-BB6B-D34FF1B15B4D}" type="pres">
      <dgm:prSet presAssocID="{75E81075-A490-4297-9379-B44CD025FFE1}" presName="vert1" presStyleCnt="0"/>
      <dgm:spPr/>
    </dgm:pt>
    <dgm:pt modelId="{BF2AC50E-32A6-4CFC-99F8-3B3ADF2B6E3E}" type="pres">
      <dgm:prSet presAssocID="{D3EF4C2D-9ABA-4BB4-A0B9-6EF097EB2F7B}" presName="thickLine" presStyleLbl="alignNode1" presStyleIdx="1" presStyleCnt="2"/>
      <dgm:spPr/>
    </dgm:pt>
    <dgm:pt modelId="{C5200C34-9532-4FE0-919E-E7347647E458}" type="pres">
      <dgm:prSet presAssocID="{D3EF4C2D-9ABA-4BB4-A0B9-6EF097EB2F7B}" presName="horz1" presStyleCnt="0"/>
      <dgm:spPr/>
    </dgm:pt>
    <dgm:pt modelId="{B4C7D485-A900-4D78-9DAE-92EF7159521E}" type="pres">
      <dgm:prSet presAssocID="{D3EF4C2D-9ABA-4BB4-A0B9-6EF097EB2F7B}" presName="tx1" presStyleLbl="revTx" presStyleIdx="1" presStyleCnt="2"/>
      <dgm:spPr/>
    </dgm:pt>
    <dgm:pt modelId="{7562EB88-EF31-483D-96CB-AC17BA8CAE88}" type="pres">
      <dgm:prSet presAssocID="{D3EF4C2D-9ABA-4BB4-A0B9-6EF097EB2F7B}" presName="vert1" presStyleCnt="0"/>
      <dgm:spPr/>
    </dgm:pt>
  </dgm:ptLst>
  <dgm:cxnLst>
    <dgm:cxn modelId="{7F4E9C2B-A182-4A92-94CC-569A6AED8041}" type="presOf" srcId="{75E81075-A490-4297-9379-B44CD025FFE1}" destId="{382DE8CE-7384-445E-9512-A4C464FA21AB}" srcOrd="0" destOrd="0" presId="urn:microsoft.com/office/officeart/2008/layout/LinedList"/>
    <dgm:cxn modelId="{E3BE3D51-46AA-4334-9C02-85457403B2B5}" srcId="{A80A7BA1-168D-44D7-A07D-552E46D8B30C}" destId="{D3EF4C2D-9ABA-4BB4-A0B9-6EF097EB2F7B}" srcOrd="1" destOrd="0" parTransId="{41F0ACB6-79B6-482A-B183-F4C5764B8593}" sibTransId="{CF6AD18B-2815-43BC-8D7F-2C9CD032BC99}"/>
    <dgm:cxn modelId="{9BD6C6B1-E70C-47DD-A521-9A801A13B3B3}" type="presOf" srcId="{A80A7BA1-168D-44D7-A07D-552E46D8B30C}" destId="{752B3C9E-910A-4C46-BCCA-00F7D5226257}" srcOrd="0" destOrd="0" presId="urn:microsoft.com/office/officeart/2008/layout/LinedList"/>
    <dgm:cxn modelId="{B72722CB-2ACA-4182-AFF6-E2D8E4CA3794}" type="presOf" srcId="{D3EF4C2D-9ABA-4BB4-A0B9-6EF097EB2F7B}" destId="{B4C7D485-A900-4D78-9DAE-92EF7159521E}" srcOrd="0" destOrd="0" presId="urn:microsoft.com/office/officeart/2008/layout/LinedList"/>
    <dgm:cxn modelId="{04E6BFCD-538A-4755-86AE-F7980FFB576C}" srcId="{A80A7BA1-168D-44D7-A07D-552E46D8B30C}" destId="{75E81075-A490-4297-9379-B44CD025FFE1}" srcOrd="0" destOrd="0" parTransId="{6789FE8C-0527-4B32-BF02-FAA1F72BAD6B}" sibTransId="{C026322C-34B7-406A-A4AA-F602BEB67D29}"/>
    <dgm:cxn modelId="{B32F2F45-39F9-4034-8A54-DE72A0E9D0F8}" type="presParOf" srcId="{752B3C9E-910A-4C46-BCCA-00F7D5226257}" destId="{2B9CDA92-A563-4A6D-81CF-0C1FE56ED2BD}" srcOrd="0" destOrd="0" presId="urn:microsoft.com/office/officeart/2008/layout/LinedList"/>
    <dgm:cxn modelId="{C395FA07-BBFD-4F8F-964E-2347FBF80379}" type="presParOf" srcId="{752B3C9E-910A-4C46-BCCA-00F7D5226257}" destId="{4B383782-6623-4836-ADCE-9D50ADAD76E1}" srcOrd="1" destOrd="0" presId="urn:microsoft.com/office/officeart/2008/layout/LinedList"/>
    <dgm:cxn modelId="{F54411B0-F0CF-4C46-B4E7-E259075CBE5B}" type="presParOf" srcId="{4B383782-6623-4836-ADCE-9D50ADAD76E1}" destId="{382DE8CE-7384-445E-9512-A4C464FA21AB}" srcOrd="0" destOrd="0" presId="urn:microsoft.com/office/officeart/2008/layout/LinedList"/>
    <dgm:cxn modelId="{4D1E64AB-CCA7-48ED-A228-2B7C390B2EC2}" type="presParOf" srcId="{4B383782-6623-4836-ADCE-9D50ADAD76E1}" destId="{51E5CD63-030E-44A4-BB6B-D34FF1B15B4D}" srcOrd="1" destOrd="0" presId="urn:microsoft.com/office/officeart/2008/layout/LinedList"/>
    <dgm:cxn modelId="{6C501ACB-52CE-42CA-9B6D-F355C279C8F4}" type="presParOf" srcId="{752B3C9E-910A-4C46-BCCA-00F7D5226257}" destId="{BF2AC50E-32A6-4CFC-99F8-3B3ADF2B6E3E}" srcOrd="2" destOrd="0" presId="urn:microsoft.com/office/officeart/2008/layout/LinedList"/>
    <dgm:cxn modelId="{256E55B3-5F2E-4DD1-BF1E-60D99CA20802}" type="presParOf" srcId="{752B3C9E-910A-4C46-BCCA-00F7D5226257}" destId="{C5200C34-9532-4FE0-919E-E7347647E458}" srcOrd="3" destOrd="0" presId="urn:microsoft.com/office/officeart/2008/layout/LinedList"/>
    <dgm:cxn modelId="{2AA941C0-BD30-4B9A-92D2-866539F0492C}" type="presParOf" srcId="{C5200C34-9532-4FE0-919E-E7347647E458}" destId="{B4C7D485-A900-4D78-9DAE-92EF7159521E}" srcOrd="0" destOrd="0" presId="urn:microsoft.com/office/officeart/2008/layout/LinedList"/>
    <dgm:cxn modelId="{EF606B2F-ABAA-4867-A3CF-E29D32D2AFF0}" type="presParOf" srcId="{C5200C34-9532-4FE0-919E-E7347647E458}" destId="{7562EB88-EF31-483D-96CB-AC17BA8CAE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0A7BA1-168D-44D7-A07D-552E46D8B30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5E81075-A490-4297-9379-B44CD025FFE1}">
      <dgm:prSet/>
      <dgm:spPr/>
      <dgm:t>
        <a:bodyPr/>
        <a:lstStyle/>
        <a:p>
          <a:r>
            <a:rPr lang="en-US" dirty="0"/>
            <a:t>They were the religious leaders.</a:t>
          </a:r>
        </a:p>
      </dgm:t>
    </dgm:pt>
    <dgm:pt modelId="{6789FE8C-0527-4B32-BF02-FAA1F72BAD6B}" type="parTrans" cxnId="{04E6BFCD-538A-4755-86AE-F7980FFB576C}">
      <dgm:prSet/>
      <dgm:spPr/>
      <dgm:t>
        <a:bodyPr/>
        <a:lstStyle/>
        <a:p>
          <a:endParaRPr lang="en-US"/>
        </a:p>
      </dgm:t>
    </dgm:pt>
    <dgm:pt modelId="{C026322C-34B7-406A-A4AA-F602BEB67D29}" type="sibTrans" cxnId="{04E6BFCD-538A-4755-86AE-F7980FFB576C}">
      <dgm:prSet/>
      <dgm:spPr/>
      <dgm:t>
        <a:bodyPr/>
        <a:lstStyle/>
        <a:p>
          <a:endParaRPr lang="en-US"/>
        </a:p>
      </dgm:t>
    </dgm:pt>
    <dgm:pt modelId="{D3EF4C2D-9ABA-4BB4-A0B9-6EF097EB2F7B}">
      <dgm:prSet/>
      <dgm:spPr/>
      <dgm:t>
        <a:bodyPr/>
        <a:lstStyle/>
        <a:p>
          <a:r>
            <a:rPr lang="en-US" dirty="0"/>
            <a:t>Jericho was their home</a:t>
          </a:r>
        </a:p>
      </dgm:t>
    </dgm:pt>
    <dgm:pt modelId="{41F0ACB6-79B6-482A-B183-F4C5764B8593}" type="parTrans" cxnId="{E3BE3D51-46AA-4334-9C02-85457403B2B5}">
      <dgm:prSet/>
      <dgm:spPr/>
      <dgm:t>
        <a:bodyPr/>
        <a:lstStyle/>
        <a:p>
          <a:endParaRPr lang="en-US"/>
        </a:p>
      </dgm:t>
    </dgm:pt>
    <dgm:pt modelId="{CF6AD18B-2815-43BC-8D7F-2C9CD032BC99}" type="sibTrans" cxnId="{E3BE3D51-46AA-4334-9C02-85457403B2B5}">
      <dgm:prSet/>
      <dgm:spPr/>
      <dgm:t>
        <a:bodyPr/>
        <a:lstStyle/>
        <a:p>
          <a:endParaRPr lang="en-US"/>
        </a:p>
      </dgm:t>
    </dgm:pt>
    <dgm:pt modelId="{752B3C9E-910A-4C46-BCCA-00F7D5226257}" type="pres">
      <dgm:prSet presAssocID="{A80A7BA1-168D-44D7-A07D-552E46D8B30C}" presName="vert0" presStyleCnt="0">
        <dgm:presLayoutVars>
          <dgm:dir/>
          <dgm:animOne val="branch"/>
          <dgm:animLvl val="lvl"/>
        </dgm:presLayoutVars>
      </dgm:prSet>
      <dgm:spPr/>
    </dgm:pt>
    <dgm:pt modelId="{2B9CDA92-A563-4A6D-81CF-0C1FE56ED2BD}" type="pres">
      <dgm:prSet presAssocID="{75E81075-A490-4297-9379-B44CD025FFE1}" presName="thickLine" presStyleLbl="alignNode1" presStyleIdx="0" presStyleCnt="2"/>
      <dgm:spPr/>
    </dgm:pt>
    <dgm:pt modelId="{4B383782-6623-4836-ADCE-9D50ADAD76E1}" type="pres">
      <dgm:prSet presAssocID="{75E81075-A490-4297-9379-B44CD025FFE1}" presName="horz1" presStyleCnt="0"/>
      <dgm:spPr/>
    </dgm:pt>
    <dgm:pt modelId="{382DE8CE-7384-445E-9512-A4C464FA21AB}" type="pres">
      <dgm:prSet presAssocID="{75E81075-A490-4297-9379-B44CD025FFE1}" presName="tx1" presStyleLbl="revTx" presStyleIdx="0" presStyleCnt="2"/>
      <dgm:spPr/>
    </dgm:pt>
    <dgm:pt modelId="{51E5CD63-030E-44A4-BB6B-D34FF1B15B4D}" type="pres">
      <dgm:prSet presAssocID="{75E81075-A490-4297-9379-B44CD025FFE1}" presName="vert1" presStyleCnt="0"/>
      <dgm:spPr/>
    </dgm:pt>
    <dgm:pt modelId="{BF2AC50E-32A6-4CFC-99F8-3B3ADF2B6E3E}" type="pres">
      <dgm:prSet presAssocID="{D3EF4C2D-9ABA-4BB4-A0B9-6EF097EB2F7B}" presName="thickLine" presStyleLbl="alignNode1" presStyleIdx="1" presStyleCnt="2"/>
      <dgm:spPr/>
    </dgm:pt>
    <dgm:pt modelId="{C5200C34-9532-4FE0-919E-E7347647E458}" type="pres">
      <dgm:prSet presAssocID="{D3EF4C2D-9ABA-4BB4-A0B9-6EF097EB2F7B}" presName="horz1" presStyleCnt="0"/>
      <dgm:spPr/>
    </dgm:pt>
    <dgm:pt modelId="{B4C7D485-A900-4D78-9DAE-92EF7159521E}" type="pres">
      <dgm:prSet presAssocID="{D3EF4C2D-9ABA-4BB4-A0B9-6EF097EB2F7B}" presName="tx1" presStyleLbl="revTx" presStyleIdx="1" presStyleCnt="2"/>
      <dgm:spPr/>
    </dgm:pt>
    <dgm:pt modelId="{7562EB88-EF31-483D-96CB-AC17BA8CAE88}" type="pres">
      <dgm:prSet presAssocID="{D3EF4C2D-9ABA-4BB4-A0B9-6EF097EB2F7B}" presName="vert1" presStyleCnt="0"/>
      <dgm:spPr/>
    </dgm:pt>
  </dgm:ptLst>
  <dgm:cxnLst>
    <dgm:cxn modelId="{7F4E9C2B-A182-4A92-94CC-569A6AED8041}" type="presOf" srcId="{75E81075-A490-4297-9379-B44CD025FFE1}" destId="{382DE8CE-7384-445E-9512-A4C464FA21AB}" srcOrd="0" destOrd="0" presId="urn:microsoft.com/office/officeart/2008/layout/LinedList"/>
    <dgm:cxn modelId="{E3BE3D51-46AA-4334-9C02-85457403B2B5}" srcId="{A80A7BA1-168D-44D7-A07D-552E46D8B30C}" destId="{D3EF4C2D-9ABA-4BB4-A0B9-6EF097EB2F7B}" srcOrd="1" destOrd="0" parTransId="{41F0ACB6-79B6-482A-B183-F4C5764B8593}" sibTransId="{CF6AD18B-2815-43BC-8D7F-2C9CD032BC99}"/>
    <dgm:cxn modelId="{9BD6C6B1-E70C-47DD-A521-9A801A13B3B3}" type="presOf" srcId="{A80A7BA1-168D-44D7-A07D-552E46D8B30C}" destId="{752B3C9E-910A-4C46-BCCA-00F7D5226257}" srcOrd="0" destOrd="0" presId="urn:microsoft.com/office/officeart/2008/layout/LinedList"/>
    <dgm:cxn modelId="{B72722CB-2ACA-4182-AFF6-E2D8E4CA3794}" type="presOf" srcId="{D3EF4C2D-9ABA-4BB4-A0B9-6EF097EB2F7B}" destId="{B4C7D485-A900-4D78-9DAE-92EF7159521E}" srcOrd="0" destOrd="0" presId="urn:microsoft.com/office/officeart/2008/layout/LinedList"/>
    <dgm:cxn modelId="{04E6BFCD-538A-4755-86AE-F7980FFB576C}" srcId="{A80A7BA1-168D-44D7-A07D-552E46D8B30C}" destId="{75E81075-A490-4297-9379-B44CD025FFE1}" srcOrd="0" destOrd="0" parTransId="{6789FE8C-0527-4B32-BF02-FAA1F72BAD6B}" sibTransId="{C026322C-34B7-406A-A4AA-F602BEB67D29}"/>
    <dgm:cxn modelId="{B32F2F45-39F9-4034-8A54-DE72A0E9D0F8}" type="presParOf" srcId="{752B3C9E-910A-4C46-BCCA-00F7D5226257}" destId="{2B9CDA92-A563-4A6D-81CF-0C1FE56ED2BD}" srcOrd="0" destOrd="0" presId="urn:microsoft.com/office/officeart/2008/layout/LinedList"/>
    <dgm:cxn modelId="{C395FA07-BBFD-4F8F-964E-2347FBF80379}" type="presParOf" srcId="{752B3C9E-910A-4C46-BCCA-00F7D5226257}" destId="{4B383782-6623-4836-ADCE-9D50ADAD76E1}" srcOrd="1" destOrd="0" presId="urn:microsoft.com/office/officeart/2008/layout/LinedList"/>
    <dgm:cxn modelId="{F54411B0-F0CF-4C46-B4E7-E259075CBE5B}" type="presParOf" srcId="{4B383782-6623-4836-ADCE-9D50ADAD76E1}" destId="{382DE8CE-7384-445E-9512-A4C464FA21AB}" srcOrd="0" destOrd="0" presId="urn:microsoft.com/office/officeart/2008/layout/LinedList"/>
    <dgm:cxn modelId="{4D1E64AB-CCA7-48ED-A228-2B7C390B2EC2}" type="presParOf" srcId="{4B383782-6623-4836-ADCE-9D50ADAD76E1}" destId="{51E5CD63-030E-44A4-BB6B-D34FF1B15B4D}" srcOrd="1" destOrd="0" presId="urn:microsoft.com/office/officeart/2008/layout/LinedList"/>
    <dgm:cxn modelId="{6C501ACB-52CE-42CA-9B6D-F355C279C8F4}" type="presParOf" srcId="{752B3C9E-910A-4C46-BCCA-00F7D5226257}" destId="{BF2AC50E-32A6-4CFC-99F8-3B3ADF2B6E3E}" srcOrd="2" destOrd="0" presId="urn:microsoft.com/office/officeart/2008/layout/LinedList"/>
    <dgm:cxn modelId="{256E55B3-5F2E-4DD1-BF1E-60D99CA20802}" type="presParOf" srcId="{752B3C9E-910A-4C46-BCCA-00F7D5226257}" destId="{C5200C34-9532-4FE0-919E-E7347647E458}" srcOrd="3" destOrd="0" presId="urn:microsoft.com/office/officeart/2008/layout/LinedList"/>
    <dgm:cxn modelId="{2AA941C0-BD30-4B9A-92D2-866539F0492C}" type="presParOf" srcId="{C5200C34-9532-4FE0-919E-E7347647E458}" destId="{B4C7D485-A900-4D78-9DAE-92EF7159521E}" srcOrd="0" destOrd="0" presId="urn:microsoft.com/office/officeart/2008/layout/LinedList"/>
    <dgm:cxn modelId="{EF606B2F-ABAA-4867-A3CF-E29D32D2AFF0}" type="presParOf" srcId="{C5200C34-9532-4FE0-919E-E7347647E458}" destId="{7562EB88-EF31-483D-96CB-AC17BA8CAE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0A7BA1-168D-44D7-A07D-552E46D8B30C}"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75E81075-A490-4297-9379-B44CD025FFE1}">
      <dgm:prSet/>
      <dgm:spPr/>
      <dgm:t>
        <a:bodyPr/>
        <a:lstStyle/>
        <a:p>
          <a:r>
            <a:rPr lang="en-US" dirty="0"/>
            <a:t>Would have been an assistant to the priest</a:t>
          </a:r>
        </a:p>
      </dgm:t>
    </dgm:pt>
    <dgm:pt modelId="{6789FE8C-0527-4B32-BF02-FAA1F72BAD6B}" type="parTrans" cxnId="{04E6BFCD-538A-4755-86AE-F7980FFB576C}">
      <dgm:prSet/>
      <dgm:spPr/>
      <dgm:t>
        <a:bodyPr/>
        <a:lstStyle/>
        <a:p>
          <a:endParaRPr lang="en-US"/>
        </a:p>
      </dgm:t>
    </dgm:pt>
    <dgm:pt modelId="{C026322C-34B7-406A-A4AA-F602BEB67D29}" type="sibTrans" cxnId="{04E6BFCD-538A-4755-86AE-F7980FFB576C}">
      <dgm:prSet/>
      <dgm:spPr/>
      <dgm:t>
        <a:bodyPr/>
        <a:lstStyle/>
        <a:p>
          <a:endParaRPr lang="en-US"/>
        </a:p>
      </dgm:t>
    </dgm:pt>
    <dgm:pt modelId="{D3EF4C2D-9ABA-4BB4-A0B9-6EF097EB2F7B}">
      <dgm:prSet/>
      <dgm:spPr/>
      <dgm:t>
        <a:bodyPr/>
        <a:lstStyle/>
        <a:p>
          <a:r>
            <a:rPr lang="en-US" dirty="0"/>
            <a:t>Jericho would have been their home</a:t>
          </a:r>
        </a:p>
      </dgm:t>
    </dgm:pt>
    <dgm:pt modelId="{41F0ACB6-79B6-482A-B183-F4C5764B8593}" type="parTrans" cxnId="{E3BE3D51-46AA-4334-9C02-85457403B2B5}">
      <dgm:prSet/>
      <dgm:spPr/>
      <dgm:t>
        <a:bodyPr/>
        <a:lstStyle/>
        <a:p>
          <a:endParaRPr lang="en-US"/>
        </a:p>
      </dgm:t>
    </dgm:pt>
    <dgm:pt modelId="{CF6AD18B-2815-43BC-8D7F-2C9CD032BC99}" type="sibTrans" cxnId="{E3BE3D51-46AA-4334-9C02-85457403B2B5}">
      <dgm:prSet/>
      <dgm:spPr/>
      <dgm:t>
        <a:bodyPr/>
        <a:lstStyle/>
        <a:p>
          <a:endParaRPr lang="en-US"/>
        </a:p>
      </dgm:t>
    </dgm:pt>
    <dgm:pt modelId="{0625ABCB-DFA1-4971-824C-5C0B8B2C4BB0}" type="pres">
      <dgm:prSet presAssocID="{A80A7BA1-168D-44D7-A07D-552E46D8B30C}" presName="vert0" presStyleCnt="0">
        <dgm:presLayoutVars>
          <dgm:dir/>
          <dgm:animOne val="branch"/>
          <dgm:animLvl val="lvl"/>
        </dgm:presLayoutVars>
      </dgm:prSet>
      <dgm:spPr/>
    </dgm:pt>
    <dgm:pt modelId="{A76A8FD9-D5A0-4B68-8F87-7487635404FF}" type="pres">
      <dgm:prSet presAssocID="{75E81075-A490-4297-9379-B44CD025FFE1}" presName="thickLine" presStyleLbl="alignNode1" presStyleIdx="0" presStyleCnt="2"/>
      <dgm:spPr/>
    </dgm:pt>
    <dgm:pt modelId="{DE6D55B7-BE80-4BB3-A9D9-79039D04433D}" type="pres">
      <dgm:prSet presAssocID="{75E81075-A490-4297-9379-B44CD025FFE1}" presName="horz1" presStyleCnt="0"/>
      <dgm:spPr/>
    </dgm:pt>
    <dgm:pt modelId="{09F2656A-B746-4738-A0E8-F2B8B2534843}" type="pres">
      <dgm:prSet presAssocID="{75E81075-A490-4297-9379-B44CD025FFE1}" presName="tx1" presStyleLbl="revTx" presStyleIdx="0" presStyleCnt="2"/>
      <dgm:spPr/>
    </dgm:pt>
    <dgm:pt modelId="{D6E20FD7-C55D-4070-97D8-12479B47A88A}" type="pres">
      <dgm:prSet presAssocID="{75E81075-A490-4297-9379-B44CD025FFE1}" presName="vert1" presStyleCnt="0"/>
      <dgm:spPr/>
    </dgm:pt>
    <dgm:pt modelId="{2A8BAC18-02C6-4F44-9469-8B7B71049D98}" type="pres">
      <dgm:prSet presAssocID="{D3EF4C2D-9ABA-4BB4-A0B9-6EF097EB2F7B}" presName="thickLine" presStyleLbl="alignNode1" presStyleIdx="1" presStyleCnt="2"/>
      <dgm:spPr/>
    </dgm:pt>
    <dgm:pt modelId="{23A885C9-8E87-4CF6-8BD0-8E550F2DFAE1}" type="pres">
      <dgm:prSet presAssocID="{D3EF4C2D-9ABA-4BB4-A0B9-6EF097EB2F7B}" presName="horz1" presStyleCnt="0"/>
      <dgm:spPr/>
    </dgm:pt>
    <dgm:pt modelId="{7EAE6061-B9BE-44B8-8E15-B83A1078C4EF}" type="pres">
      <dgm:prSet presAssocID="{D3EF4C2D-9ABA-4BB4-A0B9-6EF097EB2F7B}" presName="tx1" presStyleLbl="revTx" presStyleIdx="1" presStyleCnt="2"/>
      <dgm:spPr/>
    </dgm:pt>
    <dgm:pt modelId="{40E4126C-0460-432C-B63C-21D41DECFF7C}" type="pres">
      <dgm:prSet presAssocID="{D3EF4C2D-9ABA-4BB4-A0B9-6EF097EB2F7B}" presName="vert1" presStyleCnt="0"/>
      <dgm:spPr/>
    </dgm:pt>
  </dgm:ptLst>
  <dgm:cxnLst>
    <dgm:cxn modelId="{0ACBA20E-D337-4513-992C-9259FC5DDE09}" type="presOf" srcId="{75E81075-A490-4297-9379-B44CD025FFE1}" destId="{09F2656A-B746-4738-A0E8-F2B8B2534843}" srcOrd="0" destOrd="0" presId="urn:microsoft.com/office/officeart/2008/layout/LinedList"/>
    <dgm:cxn modelId="{35A75616-30B6-4C78-86B6-A07B4C911801}" type="presOf" srcId="{A80A7BA1-168D-44D7-A07D-552E46D8B30C}" destId="{0625ABCB-DFA1-4971-824C-5C0B8B2C4BB0}" srcOrd="0" destOrd="0" presId="urn:microsoft.com/office/officeart/2008/layout/LinedList"/>
    <dgm:cxn modelId="{E3BE3D51-46AA-4334-9C02-85457403B2B5}" srcId="{A80A7BA1-168D-44D7-A07D-552E46D8B30C}" destId="{D3EF4C2D-9ABA-4BB4-A0B9-6EF097EB2F7B}" srcOrd="1" destOrd="0" parTransId="{41F0ACB6-79B6-482A-B183-F4C5764B8593}" sibTransId="{CF6AD18B-2815-43BC-8D7F-2C9CD032BC99}"/>
    <dgm:cxn modelId="{04E6BFCD-538A-4755-86AE-F7980FFB576C}" srcId="{A80A7BA1-168D-44D7-A07D-552E46D8B30C}" destId="{75E81075-A490-4297-9379-B44CD025FFE1}" srcOrd="0" destOrd="0" parTransId="{6789FE8C-0527-4B32-BF02-FAA1F72BAD6B}" sibTransId="{C026322C-34B7-406A-A4AA-F602BEB67D29}"/>
    <dgm:cxn modelId="{8F456FFF-8DA8-45CC-B767-54DA22ED9859}" type="presOf" srcId="{D3EF4C2D-9ABA-4BB4-A0B9-6EF097EB2F7B}" destId="{7EAE6061-B9BE-44B8-8E15-B83A1078C4EF}" srcOrd="0" destOrd="0" presId="urn:microsoft.com/office/officeart/2008/layout/LinedList"/>
    <dgm:cxn modelId="{89BF290C-2E47-4479-8CCB-2CB974FA4009}" type="presParOf" srcId="{0625ABCB-DFA1-4971-824C-5C0B8B2C4BB0}" destId="{A76A8FD9-D5A0-4B68-8F87-7487635404FF}" srcOrd="0" destOrd="0" presId="urn:microsoft.com/office/officeart/2008/layout/LinedList"/>
    <dgm:cxn modelId="{C1BAE8EB-50EB-4BAE-AFA1-4FD442B88096}" type="presParOf" srcId="{0625ABCB-DFA1-4971-824C-5C0B8B2C4BB0}" destId="{DE6D55B7-BE80-4BB3-A9D9-79039D04433D}" srcOrd="1" destOrd="0" presId="urn:microsoft.com/office/officeart/2008/layout/LinedList"/>
    <dgm:cxn modelId="{6E34F9F4-BFF6-450B-81B1-2513BB9AE0CE}" type="presParOf" srcId="{DE6D55B7-BE80-4BB3-A9D9-79039D04433D}" destId="{09F2656A-B746-4738-A0E8-F2B8B2534843}" srcOrd="0" destOrd="0" presId="urn:microsoft.com/office/officeart/2008/layout/LinedList"/>
    <dgm:cxn modelId="{6329FFA5-A8EE-4498-9C77-140AA1527B6C}" type="presParOf" srcId="{DE6D55B7-BE80-4BB3-A9D9-79039D04433D}" destId="{D6E20FD7-C55D-4070-97D8-12479B47A88A}" srcOrd="1" destOrd="0" presId="urn:microsoft.com/office/officeart/2008/layout/LinedList"/>
    <dgm:cxn modelId="{D7F13F7B-32BB-4624-AB8D-F1D4A5C544D0}" type="presParOf" srcId="{0625ABCB-DFA1-4971-824C-5C0B8B2C4BB0}" destId="{2A8BAC18-02C6-4F44-9469-8B7B71049D98}" srcOrd="2" destOrd="0" presId="urn:microsoft.com/office/officeart/2008/layout/LinedList"/>
    <dgm:cxn modelId="{78C44A42-380C-4077-A50E-62E4459A1968}" type="presParOf" srcId="{0625ABCB-DFA1-4971-824C-5C0B8B2C4BB0}" destId="{23A885C9-8E87-4CF6-8BD0-8E550F2DFAE1}" srcOrd="3" destOrd="0" presId="urn:microsoft.com/office/officeart/2008/layout/LinedList"/>
    <dgm:cxn modelId="{38A5D163-ECAC-48CA-9D2C-40CECC03B71C}" type="presParOf" srcId="{23A885C9-8E87-4CF6-8BD0-8E550F2DFAE1}" destId="{7EAE6061-B9BE-44B8-8E15-B83A1078C4EF}" srcOrd="0" destOrd="0" presId="urn:microsoft.com/office/officeart/2008/layout/LinedList"/>
    <dgm:cxn modelId="{7CEC44C9-3F3B-4FAA-B657-5DEF7D2FF6A8}" type="presParOf" srcId="{23A885C9-8E87-4CF6-8BD0-8E550F2DFAE1}" destId="{40E4126C-0460-432C-B63C-21D41DECFF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1786-F927-4FDA-855C-28FDAFF16DF3}">
      <dsp:nvSpPr>
        <dsp:cNvPr id="0" name=""/>
        <dsp:cNvSpPr/>
      </dsp:nvSpPr>
      <dsp:spPr>
        <a:xfrm>
          <a:off x="0" y="2337"/>
          <a:ext cx="5328412" cy="132402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Greek – </a:t>
          </a:r>
          <a:r>
            <a:rPr lang="en-US" sz="3200" kern="1200" dirty="0" err="1"/>
            <a:t>Parabole</a:t>
          </a:r>
          <a:r>
            <a:rPr lang="en-US" sz="3200" kern="1200" dirty="0"/>
            <a:t>, to place beside, to cast alongside </a:t>
          </a:r>
        </a:p>
      </dsp:txBody>
      <dsp:txXfrm>
        <a:off x="64634" y="66971"/>
        <a:ext cx="5199144" cy="1194758"/>
      </dsp:txXfrm>
    </dsp:sp>
    <dsp:sp modelId="{EEDDD405-7225-4EE6-B74E-A79F5BF5D4FD}">
      <dsp:nvSpPr>
        <dsp:cNvPr id="0" name=""/>
        <dsp:cNvSpPr/>
      </dsp:nvSpPr>
      <dsp:spPr>
        <a:xfrm>
          <a:off x="0" y="1337093"/>
          <a:ext cx="5328412" cy="132402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Known beside (parallel) the unknown</a:t>
          </a:r>
        </a:p>
      </dsp:txBody>
      <dsp:txXfrm>
        <a:off x="64634" y="1401727"/>
        <a:ext cx="5199144" cy="1194758"/>
      </dsp:txXfrm>
    </dsp:sp>
    <dsp:sp modelId="{291E27CF-A2ED-4B79-BA13-5CEAC5C72ADD}">
      <dsp:nvSpPr>
        <dsp:cNvPr id="0" name=""/>
        <dsp:cNvSpPr/>
      </dsp:nvSpPr>
      <dsp:spPr>
        <a:xfrm>
          <a:off x="0" y="2671850"/>
          <a:ext cx="5328412" cy="13240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This is commonly known as an “earthly story with a heavenly meaning”</a:t>
          </a:r>
        </a:p>
      </dsp:txBody>
      <dsp:txXfrm>
        <a:off x="64634" y="2736484"/>
        <a:ext cx="5199144" cy="1194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A92-A563-4A6D-81CF-0C1FE56ED2BD}">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DE8CE-7384-445E-9512-A4C464FA21AB}">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We know nothing about him</a:t>
          </a:r>
        </a:p>
      </dsp:txBody>
      <dsp:txXfrm>
        <a:off x="0" y="0"/>
        <a:ext cx="5175384" cy="2768070"/>
      </dsp:txXfrm>
    </dsp:sp>
    <dsp:sp modelId="{BF2AC50E-32A6-4CFC-99F8-3B3ADF2B6E3E}">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7D485-A900-4D78-9DAE-92EF7159521E}">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Just an individual</a:t>
          </a:r>
        </a:p>
      </dsp:txBody>
      <dsp:txXfrm>
        <a:off x="0" y="2768070"/>
        <a:ext cx="5175384"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A92-A563-4A6D-81CF-0C1FE56ED2BD}">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DE8CE-7384-445E-9512-A4C464FA21AB}">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Nothing known about them. </a:t>
          </a:r>
        </a:p>
      </dsp:txBody>
      <dsp:txXfrm>
        <a:off x="0" y="0"/>
        <a:ext cx="5175384" cy="2768070"/>
      </dsp:txXfrm>
    </dsp:sp>
    <dsp:sp modelId="{BF2AC50E-32A6-4CFC-99F8-3B3ADF2B6E3E}">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7D485-A900-4D78-9DAE-92EF7159521E}">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Robbers on a road like this was probably common</a:t>
          </a:r>
        </a:p>
      </dsp:txBody>
      <dsp:txXfrm>
        <a:off x="0" y="2768070"/>
        <a:ext cx="5175384"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A92-A563-4A6D-81CF-0C1FE56ED2BD}">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DE8CE-7384-445E-9512-A4C464FA21AB}">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They were the religious leaders.</a:t>
          </a:r>
        </a:p>
      </dsp:txBody>
      <dsp:txXfrm>
        <a:off x="0" y="0"/>
        <a:ext cx="5175384" cy="2768070"/>
      </dsp:txXfrm>
    </dsp:sp>
    <dsp:sp modelId="{BF2AC50E-32A6-4CFC-99F8-3B3ADF2B6E3E}">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7D485-A900-4D78-9DAE-92EF7159521E}">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Jericho was their home</a:t>
          </a:r>
        </a:p>
      </dsp:txBody>
      <dsp:txXfrm>
        <a:off x="0" y="2768070"/>
        <a:ext cx="5175384" cy="2768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A8FD9-D5A0-4B68-8F87-7487635404FF}">
      <dsp:nvSpPr>
        <dsp:cNvPr id="0" name=""/>
        <dsp:cNvSpPr/>
      </dsp:nvSpPr>
      <dsp:spPr>
        <a:xfrm>
          <a:off x="0" y="0"/>
          <a:ext cx="337232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F2656A-B746-4738-A0E8-F2B8B2534843}">
      <dsp:nvSpPr>
        <dsp:cNvPr id="0" name=""/>
        <dsp:cNvSpPr/>
      </dsp:nvSpPr>
      <dsp:spPr>
        <a:xfrm>
          <a:off x="0" y="0"/>
          <a:ext cx="3372320" cy="297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t>Would have been an assistant to the priest</a:t>
          </a:r>
        </a:p>
      </dsp:txBody>
      <dsp:txXfrm>
        <a:off x="0" y="0"/>
        <a:ext cx="3372320" cy="2978894"/>
      </dsp:txXfrm>
    </dsp:sp>
    <dsp:sp modelId="{2A8BAC18-02C6-4F44-9469-8B7B71049D98}">
      <dsp:nvSpPr>
        <dsp:cNvPr id="0" name=""/>
        <dsp:cNvSpPr/>
      </dsp:nvSpPr>
      <dsp:spPr>
        <a:xfrm>
          <a:off x="0" y="2978894"/>
          <a:ext cx="337232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AE6061-B9BE-44B8-8E15-B83A1078C4EF}">
      <dsp:nvSpPr>
        <dsp:cNvPr id="0" name=""/>
        <dsp:cNvSpPr/>
      </dsp:nvSpPr>
      <dsp:spPr>
        <a:xfrm>
          <a:off x="0" y="2978894"/>
          <a:ext cx="3372320" cy="297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t>Jericho would have been their home</a:t>
          </a:r>
        </a:p>
      </dsp:txBody>
      <dsp:txXfrm>
        <a:off x="0" y="2978894"/>
        <a:ext cx="3372320" cy="29788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99489B-C536-164E-9480-9AD6ABD19CC1}"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34920114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9489B-C536-164E-9480-9AD6ABD19CC1}"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16087734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9489B-C536-164E-9480-9AD6ABD19CC1}"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39014691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9489B-C536-164E-9480-9AD6ABD19CC1}"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30870766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9489B-C536-164E-9480-9AD6ABD19CC1}"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40796090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99489B-C536-164E-9480-9AD6ABD19CC1}"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34143013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99489B-C536-164E-9480-9AD6ABD19CC1}"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27460063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9489B-C536-164E-9480-9AD6ABD19CC1}"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34187396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9489B-C536-164E-9480-9AD6ABD19CC1}"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41839099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99489B-C536-164E-9480-9AD6ABD19CC1}"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4271020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99489B-C536-164E-9480-9AD6ABD19CC1}"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5111A-38DD-654F-AF19-147768B9EB8E}" type="slidenum">
              <a:rPr lang="en-US" smtClean="0"/>
              <a:t>‹#›</a:t>
            </a:fld>
            <a:endParaRPr lang="en-US"/>
          </a:p>
        </p:txBody>
      </p:sp>
    </p:spTree>
    <p:extLst>
      <p:ext uri="{BB962C8B-B14F-4D97-AF65-F5344CB8AC3E}">
        <p14:creationId xmlns:p14="http://schemas.microsoft.com/office/powerpoint/2010/main" val="26334917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9489B-C536-164E-9480-9AD6ABD19CC1}" type="datetimeFigureOut">
              <a:rPr lang="en-US" smtClean="0"/>
              <a:t>8/14/2022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5111A-38DD-654F-AF19-147768B9EB8E}" type="slidenum">
              <a:rPr lang="en-US" smtClean="0"/>
              <a:t>‹#›</a:t>
            </a:fld>
            <a:endParaRPr lang="en-US"/>
          </a:p>
        </p:txBody>
      </p:sp>
    </p:spTree>
    <p:extLst>
      <p:ext uri="{BB962C8B-B14F-4D97-AF65-F5344CB8AC3E}">
        <p14:creationId xmlns:p14="http://schemas.microsoft.com/office/powerpoint/2010/main" val="3005014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1293338"/>
            <a:ext cx="6858000" cy="3274592"/>
          </a:xfrm>
        </p:spPr>
        <p:txBody>
          <a:bodyPr anchor="ctr">
            <a:normAutofit/>
          </a:bodyPr>
          <a:lstStyle/>
          <a:p>
            <a:r>
              <a:rPr lang="en-US" sz="6300" dirty="0"/>
              <a:t>The Good Samaritan</a:t>
            </a:r>
          </a:p>
        </p:txBody>
      </p:sp>
      <p:sp>
        <p:nvSpPr>
          <p:cNvPr id="3" name="Subtitle 2"/>
          <p:cNvSpPr>
            <a:spLocks noGrp="1"/>
          </p:cNvSpPr>
          <p:nvPr>
            <p:ph type="subTitle" idx="1"/>
          </p:nvPr>
        </p:nvSpPr>
        <p:spPr>
          <a:xfrm>
            <a:off x="1143000" y="5514052"/>
            <a:ext cx="6858000" cy="651910"/>
          </a:xfrm>
        </p:spPr>
        <p:txBody>
          <a:bodyPr anchor="ctr">
            <a:noAutofit/>
          </a:bodyPr>
          <a:lstStyle/>
          <a:p>
            <a:r>
              <a:rPr lang="en-US" sz="5400" dirty="0"/>
              <a:t>Luke 10:25-37</a:t>
            </a:r>
          </a:p>
        </p:txBody>
      </p:sp>
      <p:cxnSp>
        <p:nvCxnSpPr>
          <p:cNvPr id="20"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FE8B-366F-73D8-D347-28ED576807F8}"/>
              </a:ext>
            </a:extLst>
          </p:cNvPr>
          <p:cNvSpPr>
            <a:spLocks noGrp="1"/>
          </p:cNvSpPr>
          <p:nvPr>
            <p:ph type="title"/>
          </p:nvPr>
        </p:nvSpPr>
        <p:spPr>
          <a:xfrm>
            <a:off x="1554966" y="321732"/>
            <a:ext cx="6957133" cy="4240743"/>
          </a:xfrm>
        </p:spPr>
        <p:txBody>
          <a:bodyPr vert="horz" lIns="91440" tIns="45720" rIns="91440" bIns="45720" rtlCol="0" anchor="b">
            <a:normAutofit/>
          </a:bodyPr>
          <a:lstStyle/>
          <a:p>
            <a:r>
              <a:rPr lang="en-US" sz="5700" b="1" kern="1200" baseline="30000" dirty="0">
                <a:solidFill>
                  <a:schemeClr val="tx1"/>
                </a:solidFill>
                <a:latin typeface="+mj-lt"/>
                <a:ea typeface="+mj-ea"/>
                <a:cs typeface="+mj-cs"/>
              </a:rPr>
              <a:t>26 </a:t>
            </a:r>
            <a:r>
              <a:rPr lang="en-US" sz="5700" kern="1200" dirty="0">
                <a:solidFill>
                  <a:schemeClr val="tx1"/>
                </a:solidFill>
                <a:latin typeface="+mj-lt"/>
                <a:ea typeface="+mj-ea"/>
                <a:cs typeface="+mj-cs"/>
              </a:rPr>
              <a:t>And He said to him, “What is written in the Law? How does it read to you?” </a:t>
            </a:r>
          </a:p>
        </p:txBody>
      </p:sp>
      <p:sp>
        <p:nvSpPr>
          <p:cNvPr id="9" name="Rectangle 8">
            <a:extLst>
              <a:ext uri="{FF2B5EF4-FFF2-40B4-BE49-F238E27FC236}">
                <a16:creationId xmlns:a16="http://schemas.microsoft.com/office/drawing/2014/main" id="{4FC2883A-A46C-4284-9FA2-5AC0504E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Open Book">
            <a:extLst>
              <a:ext uri="{FF2B5EF4-FFF2-40B4-BE49-F238E27FC236}">
                <a16:creationId xmlns:a16="http://schemas.microsoft.com/office/drawing/2014/main" id="{25F6DC70-E7DC-3EF2-74D7-153DC06796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3602355"/>
            <a:ext cx="822960" cy="822960"/>
          </a:xfrm>
          <a:prstGeom prst="rect">
            <a:avLst/>
          </a:prstGeom>
        </p:spPr>
      </p:pic>
    </p:spTree>
    <p:extLst>
      <p:ext uri="{BB962C8B-B14F-4D97-AF65-F5344CB8AC3E}">
        <p14:creationId xmlns:p14="http://schemas.microsoft.com/office/powerpoint/2010/main" val="39616539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C8C-FEDF-F4FB-B18C-91FD036E344B}"/>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62ED726E-420E-88FB-8550-2F5C1C47B2DD}"/>
              </a:ext>
            </a:extLst>
          </p:cNvPr>
          <p:cNvSpPr>
            <a:spLocks noGrp="1"/>
          </p:cNvSpPr>
          <p:nvPr>
            <p:ph idx="1"/>
          </p:nvPr>
        </p:nvSpPr>
        <p:spPr/>
        <p:txBody>
          <a:bodyPr>
            <a:normAutofit/>
          </a:bodyPr>
          <a:lstStyle/>
          <a:p>
            <a:r>
              <a:rPr lang="en-US" sz="4000" dirty="0"/>
              <a:t>Jesus does not give the answer</a:t>
            </a:r>
          </a:p>
          <a:p>
            <a:r>
              <a:rPr lang="en-US" sz="4000" dirty="0"/>
              <a:t>He has him give the answer</a:t>
            </a:r>
          </a:p>
          <a:p>
            <a:r>
              <a:rPr lang="en-US" sz="4000" dirty="0"/>
              <a:t>Too many times we are ready to quickly give all the answers</a:t>
            </a:r>
          </a:p>
          <a:p>
            <a:r>
              <a:rPr lang="en-US" sz="4000" dirty="0"/>
              <a:t>Let’s find out where people are</a:t>
            </a:r>
          </a:p>
        </p:txBody>
      </p:sp>
    </p:spTree>
    <p:extLst>
      <p:ext uri="{BB962C8B-B14F-4D97-AF65-F5344CB8AC3E}">
        <p14:creationId xmlns:p14="http://schemas.microsoft.com/office/powerpoint/2010/main" val="41318221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C1F43-A0D8-395C-7601-2AA0283D241A}"/>
              </a:ext>
            </a:extLst>
          </p:cNvPr>
          <p:cNvSpPr>
            <a:spLocks noGrp="1"/>
          </p:cNvSpPr>
          <p:nvPr>
            <p:ph type="title"/>
          </p:nvPr>
        </p:nvSpPr>
        <p:spPr>
          <a:xfrm>
            <a:off x="774954" y="642551"/>
            <a:ext cx="7884829" cy="5033035"/>
          </a:xfrm>
        </p:spPr>
        <p:txBody>
          <a:bodyPr vert="horz" lIns="91440" tIns="45720" rIns="91440" bIns="45720" rtlCol="0" anchor="b">
            <a:noAutofit/>
          </a:bodyPr>
          <a:lstStyle/>
          <a:p>
            <a:r>
              <a:rPr lang="en-US" sz="4800" b="1" kern="1200" baseline="30000" dirty="0">
                <a:solidFill>
                  <a:schemeClr val="tx1"/>
                </a:solidFill>
                <a:latin typeface="+mj-lt"/>
                <a:ea typeface="+mj-ea"/>
                <a:cs typeface="+mj-cs"/>
              </a:rPr>
              <a:t>27 </a:t>
            </a:r>
            <a:r>
              <a:rPr lang="en-US" sz="4800" kern="1200" dirty="0">
                <a:solidFill>
                  <a:schemeClr val="tx1"/>
                </a:solidFill>
                <a:latin typeface="+mj-lt"/>
                <a:ea typeface="+mj-ea"/>
                <a:cs typeface="+mj-cs"/>
              </a:rPr>
              <a:t>And he answered, “</a:t>
            </a:r>
            <a:r>
              <a:rPr lang="en-US" sz="4800" kern="1200" cap="small" dirty="0">
                <a:solidFill>
                  <a:schemeClr val="tx1"/>
                </a:solidFill>
                <a:latin typeface="+mj-lt"/>
                <a:ea typeface="+mj-ea"/>
                <a:cs typeface="+mj-cs"/>
              </a:rPr>
              <a:t>You shall love the Lord your God with all your heart, and with all your soul, and with all your strength, and with all your mind; and your neighbor as yourself</a:t>
            </a:r>
            <a:r>
              <a:rPr lang="en-US" sz="4800" kern="1200" dirty="0">
                <a:solidFill>
                  <a:schemeClr val="tx1"/>
                </a:solidFill>
                <a:latin typeface="+mj-lt"/>
                <a:ea typeface="+mj-ea"/>
                <a:cs typeface="+mj-cs"/>
              </a:rPr>
              <a:t>.” </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2499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8267"/>
            <a:ext cx="7768243" cy="5909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00453-32D3-F464-E27D-EA74232BE2F3}"/>
              </a:ext>
            </a:extLst>
          </p:cNvPr>
          <p:cNvSpPr>
            <a:spLocks noGrp="1"/>
          </p:cNvSpPr>
          <p:nvPr>
            <p:ph type="title"/>
          </p:nvPr>
        </p:nvSpPr>
        <p:spPr>
          <a:xfrm>
            <a:off x="445770" y="1345009"/>
            <a:ext cx="6845739" cy="2949028"/>
          </a:xfrm>
        </p:spPr>
        <p:txBody>
          <a:bodyPr vert="horz" lIns="91440" tIns="45720" rIns="91440" bIns="45720" rtlCol="0" anchor="b">
            <a:normAutofit/>
          </a:bodyPr>
          <a:lstStyle/>
          <a:p>
            <a:r>
              <a:rPr lang="en-US" sz="7000" kern="1200">
                <a:solidFill>
                  <a:schemeClr val="tx1"/>
                </a:solidFill>
                <a:latin typeface="+mj-lt"/>
                <a:ea typeface="+mj-ea"/>
                <a:cs typeface="+mj-cs"/>
              </a:rPr>
              <a:t>Simple Enough</a:t>
            </a:r>
          </a:p>
        </p:txBody>
      </p:sp>
      <p:grpSp>
        <p:nvGrpSpPr>
          <p:cNvPr id="11" name="Group 10">
            <a:extLst>
              <a:ext uri="{FF2B5EF4-FFF2-40B4-BE49-F238E27FC236}">
                <a16:creationId xmlns:a16="http://schemas.microsoft.com/office/drawing/2014/main" id="{33781BED-7062-43F1-9C5B-786DF637BC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880360"/>
            <a:ext cx="174721" cy="1340860"/>
            <a:chOff x="56167" y="2050133"/>
            <a:chExt cx="232963" cy="1340860"/>
          </a:xfrm>
        </p:grpSpPr>
        <p:sp>
          <p:nvSpPr>
            <p:cNvPr id="12" name="Rectangle 2">
              <a:extLst>
                <a:ext uri="{FF2B5EF4-FFF2-40B4-BE49-F238E27FC236}">
                  <a16:creationId xmlns:a16="http://schemas.microsoft.com/office/drawing/2014/main" id="{A776C30B-6CEC-4470-ACF3-46D882682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E4AFE3F4-9A21-4E49-BFC6-014639E33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E8CE57A8-F103-41F0-A5C6-98EC24E1E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12DDD7FB-12B0-42CC-BF97-50BD2350D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67142A1-0FEE-4447-9EC8-5395987C8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F4A4B203-F587-4DEB-81CF-B71E82F00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B05458B-C334-47B1-A8BB-B30FB180F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DF371A75-6320-4FF2-ADD3-6275B5FF6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E8372B9-38B7-474E-9359-4EBF5A9D3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49376AFB-5B33-48A5-9826-F4616F271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ADA9226-9A7F-4446-8CE6-502BB7F5B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76EBDFE-5104-4C3F-810A-A29FCDD59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1ED0A3CC-3452-4C4F-B807-77F840C7B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E04EA305-B6B6-454B-97CE-E1A7F5649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2AA82AD7-CDBC-47A0-B781-4F5CC765E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DB5BBD3-6CB7-4980-91B1-2FCF38A6A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C8D9D090-1525-45CF-87ED-18C59D42C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AB17B5D-6358-4C93-84D9-F9B1E01C0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7E36EB27-1FCD-4ABE-A8B4-CB5BD1693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440460B-3B4D-48CC-B18E-C8921022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13629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9710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634538C-C8C3-41E6-909A-A7F61665C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6EE9CF-DEDC-4064-877B-58CA9BD83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470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97568-CBD1-85E7-662E-1DF2372231FA}"/>
              </a:ext>
            </a:extLst>
          </p:cNvPr>
          <p:cNvSpPr>
            <a:spLocks noGrp="1"/>
          </p:cNvSpPr>
          <p:nvPr>
            <p:ph type="title"/>
          </p:nvPr>
        </p:nvSpPr>
        <p:spPr>
          <a:xfrm>
            <a:off x="445770" y="1122363"/>
            <a:ext cx="8148298" cy="3075564"/>
          </a:xfrm>
        </p:spPr>
        <p:txBody>
          <a:bodyPr vert="horz" lIns="91440" tIns="45720" rIns="91440" bIns="45720" rtlCol="0" anchor="b">
            <a:normAutofit/>
          </a:bodyPr>
          <a:lstStyle/>
          <a:p>
            <a:r>
              <a:rPr lang="en-US" sz="5400" b="1" kern="1200" baseline="30000">
                <a:solidFill>
                  <a:schemeClr val="tx1"/>
                </a:solidFill>
                <a:latin typeface="+mj-lt"/>
                <a:ea typeface="+mj-ea"/>
                <a:cs typeface="+mj-cs"/>
              </a:rPr>
              <a:t>28 </a:t>
            </a:r>
            <a:r>
              <a:rPr lang="en-US" sz="5400" kern="1200">
                <a:solidFill>
                  <a:schemeClr val="tx1"/>
                </a:solidFill>
                <a:latin typeface="+mj-lt"/>
                <a:ea typeface="+mj-ea"/>
                <a:cs typeface="+mj-cs"/>
              </a:rPr>
              <a:t>And He said to him, “You have answered correctly; </a:t>
            </a:r>
            <a:r>
              <a:rPr lang="en-US" sz="5400" kern="1200" cap="small">
                <a:solidFill>
                  <a:schemeClr val="tx1"/>
                </a:solidFill>
                <a:latin typeface="+mj-lt"/>
                <a:ea typeface="+mj-ea"/>
                <a:cs typeface="+mj-cs"/>
              </a:rPr>
              <a:t>do this and you will live</a:t>
            </a:r>
            <a:r>
              <a:rPr lang="en-US" sz="5400" kern="1200">
                <a:solidFill>
                  <a:schemeClr val="tx1"/>
                </a:solidFill>
                <a:latin typeface="+mj-lt"/>
                <a:ea typeface="+mj-ea"/>
                <a:cs typeface="+mj-cs"/>
              </a:rPr>
              <a:t>.” </a:t>
            </a:r>
          </a:p>
        </p:txBody>
      </p:sp>
      <p:grpSp>
        <p:nvGrpSpPr>
          <p:cNvPr id="11" name="Group 10">
            <a:extLst>
              <a:ext uri="{FF2B5EF4-FFF2-40B4-BE49-F238E27FC236}">
                <a16:creationId xmlns:a16="http://schemas.microsoft.com/office/drawing/2014/main" id="{63FFF3B3-E68A-43F0-A786-7DB658FFE1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69" y="73152"/>
            <a:ext cx="884223" cy="232963"/>
            <a:chOff x="594359" y="73152"/>
            <a:chExt cx="1178966" cy="232963"/>
          </a:xfrm>
        </p:grpSpPr>
        <p:sp>
          <p:nvSpPr>
            <p:cNvPr id="12" name="Rectangle 64">
              <a:extLst>
                <a:ext uri="{FF2B5EF4-FFF2-40B4-BE49-F238E27FC236}">
                  <a16:creationId xmlns:a16="http://schemas.microsoft.com/office/drawing/2014/main" id="{FA9B9243-60D9-4E56-B899-8A614EA5D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564E1BE-160C-46AA-B1F8-4BD751604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66BDD47F-9022-427A-9A41-DF90B617C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762C6601-52E0-49F1-8B56-AE8286DB4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BB1B2CB-6FAE-4768-B5D8-D07B395B6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9B731FF2-BD5F-40CC-BBAF-321E0F25E8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60457D4-80C4-43EF-B87C-3E1A930E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A2EEAC4-C2B0-49B3-A0EF-715DE74EA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5A2FCC6-CE4C-4ED3-83FF-06EE252B1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5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2919DA4-5C52-457F-9526-9B928205D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5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4649AA6-A9F9-4052-AA76-518BD3FA3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B24546-0C96-4E53-B230-EFCA2F2DB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F3BA751-4933-4FAD-A63C-C2FD79629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0E3EE92-16EB-4FF1-8AD4-491E9234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295CC56-CEAA-4CAF-923F-1130DD66F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0A5FE5E8-3AF3-4587-A949-2E2EAAF92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7D6BFFB-6F8F-4278-98EE-E5FFB5B50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46CE231-2582-473C-AA27-A04002E79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594FB3E-A65D-4B98-996D-F9F831842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66E4E8E-6A20-4FC6-9757-4FBE1D628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02013946-D72A-4471-A5E3-803401248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8050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7568-CBD1-85E7-662E-1DF2372231FA}"/>
              </a:ext>
            </a:extLst>
          </p:cNvPr>
          <p:cNvSpPr>
            <a:spLocks noGrp="1"/>
          </p:cNvSpPr>
          <p:nvPr>
            <p:ph type="title"/>
          </p:nvPr>
        </p:nvSpPr>
        <p:spPr>
          <a:xfrm>
            <a:off x="445770" y="1122363"/>
            <a:ext cx="8148298" cy="3075564"/>
          </a:xfrm>
        </p:spPr>
        <p:txBody>
          <a:bodyPr vert="horz" lIns="91440" tIns="45720" rIns="91440" bIns="45720" rtlCol="0" anchor="b">
            <a:normAutofit/>
          </a:bodyPr>
          <a:lstStyle/>
          <a:p>
            <a:r>
              <a:rPr lang="en-US" sz="5400" b="1" kern="1200" baseline="30000" dirty="0">
                <a:solidFill>
                  <a:schemeClr val="tx1"/>
                </a:solidFill>
                <a:latin typeface="+mj-lt"/>
                <a:ea typeface="+mj-ea"/>
                <a:cs typeface="+mj-cs"/>
              </a:rPr>
              <a:t>28 </a:t>
            </a:r>
            <a:r>
              <a:rPr lang="en-US" sz="5400" kern="1200" dirty="0">
                <a:solidFill>
                  <a:schemeClr val="tx1"/>
                </a:solidFill>
                <a:latin typeface="+mj-lt"/>
                <a:ea typeface="+mj-ea"/>
                <a:cs typeface="+mj-cs"/>
              </a:rPr>
              <a:t>And He said to him, “You have answered correctly; </a:t>
            </a:r>
            <a:r>
              <a:rPr lang="en-US" sz="5400" kern="1200" cap="small" dirty="0">
                <a:solidFill>
                  <a:schemeClr val="tx1"/>
                </a:solidFill>
                <a:latin typeface="+mj-lt"/>
                <a:ea typeface="+mj-ea"/>
                <a:cs typeface="+mj-cs"/>
              </a:rPr>
              <a:t>do this and </a:t>
            </a:r>
            <a:r>
              <a:rPr lang="en-US" sz="5400" b="1" kern="1200" cap="small" dirty="0">
                <a:solidFill>
                  <a:srgbClr val="FF0000"/>
                </a:solidFill>
                <a:latin typeface="+mj-lt"/>
                <a:ea typeface="+mj-ea"/>
                <a:cs typeface="+mj-cs"/>
              </a:rPr>
              <a:t>you will live</a:t>
            </a:r>
            <a:r>
              <a:rPr lang="en-US" sz="5400" kern="1200" dirty="0">
                <a:solidFill>
                  <a:schemeClr val="tx1"/>
                </a:solidFill>
                <a:latin typeface="+mj-lt"/>
                <a:ea typeface="+mj-ea"/>
                <a:cs typeface="+mj-cs"/>
              </a:rPr>
              <a:t>.” </a:t>
            </a:r>
          </a:p>
        </p:txBody>
      </p:sp>
    </p:spTree>
    <p:extLst>
      <p:ext uri="{BB962C8B-B14F-4D97-AF65-F5344CB8AC3E}">
        <p14:creationId xmlns:p14="http://schemas.microsoft.com/office/powerpoint/2010/main" val="39727607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21A3B-9155-9812-D8A2-8F7888828C6F}"/>
              </a:ext>
            </a:extLst>
          </p:cNvPr>
          <p:cNvSpPr>
            <a:spLocks noGrp="1"/>
          </p:cNvSpPr>
          <p:nvPr>
            <p:ph type="title"/>
          </p:nvPr>
        </p:nvSpPr>
        <p:spPr>
          <a:xfrm>
            <a:off x="433988" y="1122363"/>
            <a:ext cx="8276021" cy="3174690"/>
          </a:xfrm>
        </p:spPr>
        <p:txBody>
          <a:bodyPr vert="horz" lIns="91440" tIns="45720" rIns="91440" bIns="45720" rtlCol="0" anchor="b">
            <a:normAutofit/>
          </a:bodyPr>
          <a:lstStyle/>
          <a:p>
            <a:r>
              <a:rPr lang="en-US" sz="7000" kern="1200">
                <a:solidFill>
                  <a:schemeClr val="tx1"/>
                </a:solidFill>
                <a:latin typeface="+mj-lt"/>
                <a:ea typeface="+mj-ea"/>
                <a:cs typeface="+mj-cs"/>
              </a:rPr>
              <a:t>Jesus gave no new information</a:t>
            </a:r>
          </a:p>
        </p:txBody>
      </p:sp>
      <p:sp>
        <p:nvSpPr>
          <p:cNvPr id="9" name="Rectangle 8">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4870"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33989" y="4501201"/>
            <a:ext cx="827602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3572244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D1A7C-345D-51F3-98D5-314FBD2BA45D}"/>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dirty="0">
                <a:solidFill>
                  <a:schemeClr val="tx1"/>
                </a:solidFill>
                <a:latin typeface="+mj-lt"/>
                <a:ea typeface="+mj-ea"/>
                <a:cs typeface="+mj-cs"/>
              </a:rPr>
              <a:t>Jesus confirmed his answer!</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0480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Yellow question mark">
            <a:extLst>
              <a:ext uri="{FF2B5EF4-FFF2-40B4-BE49-F238E27FC236}">
                <a16:creationId xmlns:a16="http://schemas.microsoft.com/office/drawing/2014/main" id="{CAD953AD-15C4-D554-C040-5B85AD1DA29F}"/>
              </a:ext>
            </a:extLst>
          </p:cNvPr>
          <p:cNvPicPr>
            <a:picLocks noChangeAspect="1"/>
          </p:cNvPicPr>
          <p:nvPr/>
        </p:nvPicPr>
        <p:blipFill rotWithShape="1">
          <a:blip r:embed="rId2"/>
          <a:srcRect l="35750" r="801"/>
          <a:stretch/>
        </p:blipFill>
        <p:spPr>
          <a:xfrm>
            <a:off x="1891768" y="10"/>
            <a:ext cx="7252232" cy="6857990"/>
          </a:xfrm>
          <a:prstGeom prst="rect">
            <a:avLst/>
          </a:prstGeom>
        </p:spPr>
      </p:pic>
      <p:sp>
        <p:nvSpPr>
          <p:cNvPr id="45" name="Rectangle 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11868D-E394-BD8D-D736-81F509BDF167}"/>
              </a:ext>
            </a:extLst>
          </p:cNvPr>
          <p:cNvSpPr>
            <a:spLocks noGrp="1"/>
          </p:cNvSpPr>
          <p:nvPr>
            <p:ph type="title"/>
          </p:nvPr>
        </p:nvSpPr>
        <p:spPr>
          <a:xfrm>
            <a:off x="301812" y="1705144"/>
            <a:ext cx="3481912" cy="3692028"/>
          </a:xfrm>
          <a:noFill/>
        </p:spPr>
        <p:txBody>
          <a:bodyPr vert="horz" lIns="91440" tIns="45720" rIns="91440" bIns="45720" rtlCol="0" anchor="b">
            <a:noAutofit/>
          </a:bodyPr>
          <a:lstStyle/>
          <a:p>
            <a:r>
              <a:rPr lang="en-US" sz="5400" dirty="0"/>
              <a:t>The information obtained was not enough!</a:t>
            </a:r>
          </a:p>
        </p:txBody>
      </p:sp>
    </p:spTree>
    <p:extLst>
      <p:ext uri="{BB962C8B-B14F-4D97-AF65-F5344CB8AC3E}">
        <p14:creationId xmlns:p14="http://schemas.microsoft.com/office/powerpoint/2010/main" val="28588733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FF94A1-C42E-C693-A8E1-BFA2A7FA83A0}"/>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a:r>
              <a:rPr lang="en-US" b="1" kern="1200" baseline="30000">
                <a:solidFill>
                  <a:schemeClr val="tx1"/>
                </a:solidFill>
                <a:latin typeface="+mj-lt"/>
                <a:ea typeface="+mj-ea"/>
                <a:cs typeface="+mj-cs"/>
              </a:rPr>
              <a:t>29 </a:t>
            </a:r>
            <a:r>
              <a:rPr lang="en-US" kern="1200">
                <a:solidFill>
                  <a:schemeClr val="tx1"/>
                </a:solidFill>
                <a:latin typeface="+mj-lt"/>
                <a:ea typeface="+mj-ea"/>
                <a:cs typeface="+mj-cs"/>
              </a:rPr>
              <a:t>But wishing to justify himself, he said to Jesus, “And who is my neighbor?”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800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1D325-A04D-71EF-8C49-C07FBEAC283A}"/>
              </a:ext>
            </a:extLst>
          </p:cNvPr>
          <p:cNvPicPr>
            <a:picLocks noChangeAspect="1"/>
          </p:cNvPicPr>
          <p:nvPr/>
        </p:nvPicPr>
        <p:blipFill>
          <a:blip r:embed="rId2"/>
          <a:stretch>
            <a:fillRect/>
          </a:stretch>
        </p:blipFill>
        <p:spPr>
          <a:xfrm>
            <a:off x="-614855" y="1558457"/>
            <a:ext cx="9758855" cy="3741085"/>
          </a:xfrm>
          <a:prstGeom prst="rect">
            <a:avLst/>
          </a:prstGeom>
        </p:spPr>
      </p:pic>
    </p:spTree>
    <p:extLst>
      <p:ext uri="{BB962C8B-B14F-4D97-AF65-F5344CB8AC3E}">
        <p14:creationId xmlns:p14="http://schemas.microsoft.com/office/powerpoint/2010/main" val="15764621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861DD-B779-3777-0694-3859A719E53E}"/>
              </a:ext>
            </a:extLst>
          </p:cNvPr>
          <p:cNvSpPr>
            <a:spLocks noGrp="1"/>
          </p:cNvSpPr>
          <p:nvPr>
            <p:ph type="title"/>
          </p:nvPr>
        </p:nvSpPr>
        <p:spPr>
          <a:xfrm>
            <a:off x="963930" y="1008993"/>
            <a:ext cx="6923558" cy="3542045"/>
          </a:xfrm>
        </p:spPr>
        <p:txBody>
          <a:bodyPr vert="horz" lIns="91440" tIns="45720" rIns="91440" bIns="45720" rtlCol="0" anchor="b">
            <a:normAutofit/>
          </a:bodyPr>
          <a:lstStyle/>
          <a:p>
            <a:r>
              <a:rPr lang="en-US" sz="10000" kern="1200" dirty="0">
                <a:solidFill>
                  <a:schemeClr val="tx1"/>
                </a:solidFill>
                <a:latin typeface="+mj-lt"/>
                <a:ea typeface="+mj-ea"/>
                <a:cs typeface="+mj-cs"/>
              </a:rPr>
              <a:t>The Parable</a:t>
            </a:r>
          </a:p>
        </p:txBody>
      </p:sp>
    </p:spTree>
    <p:extLst>
      <p:ext uri="{BB962C8B-B14F-4D97-AF65-F5344CB8AC3E}">
        <p14:creationId xmlns:p14="http://schemas.microsoft.com/office/powerpoint/2010/main" val="8579183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721C7-2C0F-A404-F893-94F53A0D8DB3}"/>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b="1" i="0" kern="1200" baseline="30000" dirty="0">
                <a:solidFill>
                  <a:schemeClr val="tx1"/>
                </a:solidFill>
                <a:effectLst/>
                <a:latin typeface="+mj-lt"/>
                <a:ea typeface="+mj-ea"/>
                <a:cs typeface="+mj-cs"/>
              </a:rPr>
              <a:t>30 </a:t>
            </a:r>
            <a:r>
              <a:rPr lang="en-US" b="0" i="0" kern="1200" dirty="0">
                <a:solidFill>
                  <a:schemeClr val="tx1"/>
                </a:solidFill>
                <a:effectLst/>
                <a:latin typeface="+mj-lt"/>
                <a:ea typeface="+mj-ea"/>
                <a:cs typeface="+mj-cs"/>
              </a:rPr>
              <a:t>Jesus replied and said, “A man was going down from Jerusalem to Jericho, and he encountered robbers, and they stripped him and beat him, and went away leaving him half dead.</a:t>
            </a:r>
            <a:endParaRPr lang="en-US" kern="1200" dirty="0">
              <a:solidFill>
                <a:schemeClr val="tx1"/>
              </a:solidFill>
              <a:latin typeface="+mj-lt"/>
              <a:ea typeface="+mj-ea"/>
              <a:cs typeface="+mj-cs"/>
            </a:endParaRPr>
          </a:p>
        </p:txBody>
      </p:sp>
      <p:sp>
        <p:nvSpPr>
          <p:cNvPr id="36"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38"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42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r>
              <a:rPr lang="en-US" sz="5700" kern="1200" dirty="0">
                <a:solidFill>
                  <a:schemeClr val="tx1"/>
                </a:solidFill>
                <a:latin typeface="+mj-lt"/>
                <a:ea typeface="+mj-ea"/>
                <a:cs typeface="+mj-cs"/>
              </a:rPr>
              <a:t>A Man</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2A8B76-0209-0977-9CFF-B2CE007889C2}"/>
              </a:ext>
            </a:extLst>
          </p:cNvPr>
          <p:cNvGraphicFramePr>
            <a:graphicFrameLocks noGrp="1"/>
          </p:cNvGraphicFramePr>
          <p:nvPr>
            <p:ph idx="1"/>
            <p:extLst>
              <p:ext uri="{D42A27DB-BD31-4B8C-83A1-F6EECF244321}">
                <p14:modId xmlns:p14="http://schemas.microsoft.com/office/powerpoint/2010/main" val="318601870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7225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6B156-A437-6827-0205-4F6C5AE27866}"/>
              </a:ext>
            </a:extLst>
          </p:cNvPr>
          <p:cNvSpPr>
            <a:spLocks noGrp="1"/>
          </p:cNvSpPr>
          <p:nvPr>
            <p:ph type="title"/>
          </p:nvPr>
        </p:nvSpPr>
        <p:spPr>
          <a:xfrm>
            <a:off x="445770" y="999067"/>
            <a:ext cx="4849317" cy="4856480"/>
          </a:xfrm>
        </p:spPr>
        <p:txBody>
          <a:bodyPr vert="horz" lIns="91440" tIns="45720" rIns="91440" bIns="45720" rtlCol="0" anchor="ctr">
            <a:normAutofit/>
          </a:bodyPr>
          <a:lstStyle/>
          <a:p>
            <a:r>
              <a:rPr lang="en-US" sz="5700" b="0" i="0" kern="1200">
                <a:solidFill>
                  <a:schemeClr val="tx1"/>
                </a:solidFill>
                <a:effectLst/>
                <a:latin typeface="+mj-lt"/>
                <a:ea typeface="+mj-ea"/>
                <a:cs typeface="+mj-cs"/>
              </a:rPr>
              <a:t>going down from Jerusalem to Jericho</a:t>
            </a:r>
            <a:endParaRPr lang="en-US" sz="5700" kern="120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4"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83616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9369C1-170E-369B-A313-29C24194264A}"/>
              </a:ext>
            </a:extLst>
          </p:cNvPr>
          <p:cNvPicPr>
            <a:picLocks noChangeAspect="1"/>
          </p:cNvPicPr>
          <p:nvPr/>
        </p:nvPicPr>
        <p:blipFill>
          <a:blip r:embed="rId2"/>
          <a:stretch>
            <a:fillRect/>
          </a:stretch>
        </p:blipFill>
        <p:spPr>
          <a:xfrm>
            <a:off x="0" y="801806"/>
            <a:ext cx="9144000" cy="5254388"/>
          </a:xfrm>
          <a:prstGeom prst="rect">
            <a:avLst/>
          </a:prstGeom>
        </p:spPr>
      </p:pic>
    </p:spTree>
    <p:extLst>
      <p:ext uri="{BB962C8B-B14F-4D97-AF65-F5344CB8AC3E}">
        <p14:creationId xmlns:p14="http://schemas.microsoft.com/office/powerpoint/2010/main" val="24880882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DE17018-678E-F665-BF73-CEBE59FBF54F}"/>
              </a:ext>
            </a:extLst>
          </p:cNvPr>
          <p:cNvPicPr>
            <a:picLocks noChangeAspect="1"/>
          </p:cNvPicPr>
          <p:nvPr/>
        </p:nvPicPr>
        <p:blipFill rotWithShape="1">
          <a:blip r:embed="rId2"/>
          <a:srcRect b="19"/>
          <a:stretch/>
        </p:blipFill>
        <p:spPr>
          <a:xfrm>
            <a:off x="0" y="0"/>
            <a:ext cx="9144000" cy="6858000"/>
          </a:xfrm>
          <a:prstGeom prst="rect">
            <a:avLst/>
          </a:prstGeom>
        </p:spPr>
      </p:pic>
    </p:spTree>
    <p:extLst>
      <p:ext uri="{BB962C8B-B14F-4D97-AF65-F5344CB8AC3E}">
        <p14:creationId xmlns:p14="http://schemas.microsoft.com/office/powerpoint/2010/main" val="39719391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6B20571-37DA-A066-770F-B08241A3B63E}"/>
              </a:ext>
            </a:extLst>
          </p:cNvPr>
          <p:cNvPicPr>
            <a:picLocks noChangeAspect="1"/>
          </p:cNvPicPr>
          <p:nvPr/>
        </p:nvPicPr>
        <p:blipFill rotWithShape="1">
          <a:blip r:embed="rId2"/>
          <a:srcRect l="7316" r="-2" b="-2"/>
          <a:stretch/>
        </p:blipFill>
        <p:spPr>
          <a:xfrm>
            <a:off x="20" y="1282"/>
            <a:ext cx="9143980" cy="6856718"/>
          </a:xfrm>
          <a:prstGeom prst="rect">
            <a:avLst/>
          </a:prstGeom>
        </p:spPr>
      </p:pic>
    </p:spTree>
    <p:extLst>
      <p:ext uri="{BB962C8B-B14F-4D97-AF65-F5344CB8AC3E}">
        <p14:creationId xmlns:p14="http://schemas.microsoft.com/office/powerpoint/2010/main" val="3177021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1440254" cy="2894124"/>
          </a:xfrm>
          <a:prstGeom prst="rect">
            <a:avLst/>
          </a:prstGeom>
          <a:solidFill>
            <a:srgbClr val="474E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515821"/>
            <a:ext cx="1440253"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a:extLst>
              <a:ext uri="{FF2B5EF4-FFF2-40B4-BE49-F238E27FC236}">
                <a16:creationId xmlns:a16="http://schemas.microsoft.com/office/drawing/2014/main" id="{1106BC31-B2CB-B157-DB01-B26C3E72554B}"/>
              </a:ext>
            </a:extLst>
          </p:cNvPr>
          <p:cNvPicPr>
            <a:picLocks noChangeAspect="1"/>
          </p:cNvPicPr>
          <p:nvPr/>
        </p:nvPicPr>
        <p:blipFill rotWithShape="1">
          <a:blip r:embed="rId2"/>
          <a:srcRect t="24736" r="-2" b="10422"/>
          <a:stretch/>
        </p:blipFill>
        <p:spPr>
          <a:xfrm>
            <a:off x="1913382" y="448056"/>
            <a:ext cx="6885432" cy="5952744"/>
          </a:xfrm>
          <a:prstGeom prst="rect">
            <a:avLst/>
          </a:prstGeom>
        </p:spPr>
      </p:pic>
    </p:spTree>
    <p:extLst>
      <p:ext uri="{BB962C8B-B14F-4D97-AF65-F5344CB8AC3E}">
        <p14:creationId xmlns:p14="http://schemas.microsoft.com/office/powerpoint/2010/main" val="37502651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6E9A9C1D-ED06-21E6-7701-2D5A4A8B29EF}"/>
              </a:ext>
            </a:extLst>
          </p:cNvPr>
          <p:cNvPicPr>
            <a:picLocks noChangeAspect="1"/>
          </p:cNvPicPr>
          <p:nvPr/>
        </p:nvPicPr>
        <p:blipFill rotWithShape="1">
          <a:blip r:embed="rId2"/>
          <a:srcRect l="6336" r="15614"/>
          <a:stretch/>
        </p:blipFill>
        <p:spPr>
          <a:xfrm rot="21480000">
            <a:off x="853377" y="1003258"/>
            <a:ext cx="7437246" cy="4764396"/>
          </a:xfrm>
          <a:prstGeom prst="rect">
            <a:avLst/>
          </a:prstGeom>
        </p:spPr>
      </p:pic>
    </p:spTree>
    <p:extLst>
      <p:ext uri="{BB962C8B-B14F-4D97-AF65-F5344CB8AC3E}">
        <p14:creationId xmlns:p14="http://schemas.microsoft.com/office/powerpoint/2010/main" val="6102569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33" name="Freeform: Shape 1032">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71380"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8515"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947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A Man Walked Down from Jerusalem to Jericho - YouTube">
            <a:extLst>
              <a:ext uri="{FF2B5EF4-FFF2-40B4-BE49-F238E27FC236}">
                <a16:creationId xmlns:a16="http://schemas.microsoft.com/office/drawing/2014/main" id="{176034FE-906C-E0EA-99FA-039B86E0DD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900" y="1804025"/>
            <a:ext cx="5801436" cy="324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749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4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98858E-277C-EC63-EC1F-11E887898B22}"/>
              </a:ext>
            </a:extLst>
          </p:cNvPr>
          <p:cNvPicPr>
            <a:picLocks noChangeAspect="1"/>
          </p:cNvPicPr>
          <p:nvPr/>
        </p:nvPicPr>
        <p:blipFill>
          <a:blip r:embed="rId2"/>
          <a:stretch>
            <a:fillRect/>
          </a:stretch>
        </p:blipFill>
        <p:spPr>
          <a:xfrm>
            <a:off x="482600" y="1742123"/>
            <a:ext cx="8178799" cy="3373753"/>
          </a:xfrm>
          <a:prstGeom prst="rect">
            <a:avLst/>
          </a:prstGeom>
        </p:spPr>
      </p:pic>
    </p:spTree>
    <p:extLst>
      <p:ext uri="{BB962C8B-B14F-4D97-AF65-F5344CB8AC3E}">
        <p14:creationId xmlns:p14="http://schemas.microsoft.com/office/powerpoint/2010/main" val="42893825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95208-9DAC-CA81-6CD0-30984B1392BD}"/>
              </a:ext>
            </a:extLst>
          </p:cNvPr>
          <p:cNvPicPr>
            <a:picLocks noChangeAspect="1"/>
          </p:cNvPicPr>
          <p:nvPr/>
        </p:nvPicPr>
        <p:blipFill rotWithShape="1">
          <a:blip r:embed="rId2"/>
          <a:srcRect l="2970" r="9224" b="1"/>
          <a:stretch/>
        </p:blipFill>
        <p:spPr>
          <a:xfrm rot="21480000">
            <a:off x="853377" y="1003258"/>
            <a:ext cx="7437246" cy="4764396"/>
          </a:xfrm>
          <a:prstGeom prst="rect">
            <a:avLst/>
          </a:prstGeom>
        </p:spPr>
      </p:pic>
    </p:spTree>
    <p:extLst>
      <p:ext uri="{BB962C8B-B14F-4D97-AF65-F5344CB8AC3E}">
        <p14:creationId xmlns:p14="http://schemas.microsoft.com/office/powerpoint/2010/main" val="11263761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53F2596-23FA-6B04-8A6F-0DB0E1C7557A}"/>
              </a:ext>
            </a:extLst>
          </p:cNvPr>
          <p:cNvPicPr>
            <a:picLocks noChangeAspect="1"/>
          </p:cNvPicPr>
          <p:nvPr/>
        </p:nvPicPr>
        <p:blipFill>
          <a:blip r:embed="rId2"/>
          <a:stretch>
            <a:fillRect/>
          </a:stretch>
        </p:blipFill>
        <p:spPr>
          <a:xfrm>
            <a:off x="1136971" y="918546"/>
            <a:ext cx="4979334" cy="4979334"/>
          </a:xfrm>
          <a:prstGeom prst="rect">
            <a:avLst/>
          </a:prstGeom>
        </p:spPr>
      </p:pic>
    </p:spTree>
    <p:extLst>
      <p:ext uri="{BB962C8B-B14F-4D97-AF65-F5344CB8AC3E}">
        <p14:creationId xmlns:p14="http://schemas.microsoft.com/office/powerpoint/2010/main" val="15426851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C05B16D-99E6-A680-EA5D-C170F01A1017}"/>
              </a:ext>
            </a:extLst>
          </p:cNvPr>
          <p:cNvPicPr>
            <a:picLocks noChangeAspect="1"/>
          </p:cNvPicPr>
          <p:nvPr/>
        </p:nvPicPr>
        <p:blipFill rotWithShape="1">
          <a:blip r:embed="rId2"/>
          <a:srcRect r="16319" b="1"/>
          <a:stretch/>
        </p:blipFill>
        <p:spPr>
          <a:xfrm>
            <a:off x="20" y="1282"/>
            <a:ext cx="9143980" cy="6856718"/>
          </a:xfrm>
          <a:prstGeom prst="rect">
            <a:avLst/>
          </a:prstGeom>
        </p:spPr>
      </p:pic>
      <p:sp>
        <p:nvSpPr>
          <p:cNvPr id="4" name="TextBox 3">
            <a:extLst>
              <a:ext uri="{FF2B5EF4-FFF2-40B4-BE49-F238E27FC236}">
                <a16:creationId xmlns:a16="http://schemas.microsoft.com/office/drawing/2014/main" id="{F2443E56-C327-DF72-741D-04E3C2BA1046}"/>
              </a:ext>
            </a:extLst>
          </p:cNvPr>
          <p:cNvSpPr txBox="1"/>
          <p:nvPr/>
        </p:nvSpPr>
        <p:spPr>
          <a:xfrm>
            <a:off x="4572000" y="5987076"/>
            <a:ext cx="4445875" cy="400110"/>
          </a:xfrm>
          <a:prstGeom prst="rect">
            <a:avLst/>
          </a:prstGeom>
          <a:noFill/>
        </p:spPr>
        <p:txBody>
          <a:bodyPr wrap="square" rtlCol="0">
            <a:spAutoFit/>
          </a:bodyPr>
          <a:lstStyle/>
          <a:p>
            <a:r>
              <a:rPr lang="en-US" sz="2000" dirty="0"/>
              <a:t>22.68 Miles, commentator 17 Miles</a:t>
            </a:r>
          </a:p>
        </p:txBody>
      </p:sp>
    </p:spTree>
    <p:extLst>
      <p:ext uri="{BB962C8B-B14F-4D97-AF65-F5344CB8AC3E}">
        <p14:creationId xmlns:p14="http://schemas.microsoft.com/office/powerpoint/2010/main" val="16550183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FF5A1-22BC-31ED-5395-073AEA3ED3FF}"/>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sz="7000" b="0" i="0" kern="1200" dirty="0">
                <a:solidFill>
                  <a:schemeClr val="tx1"/>
                </a:solidFill>
                <a:effectLst/>
                <a:latin typeface="+mj-lt"/>
                <a:ea typeface="+mj-ea"/>
                <a:cs typeface="+mj-cs"/>
              </a:rPr>
              <a:t>he encountered robbers</a:t>
            </a:r>
            <a:endParaRPr lang="en-US" sz="7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2470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r>
              <a:rPr lang="en-US" sz="5700" kern="1200">
                <a:solidFill>
                  <a:schemeClr val="tx1"/>
                </a:solidFill>
                <a:latin typeface="+mj-lt"/>
                <a:ea typeface="+mj-ea"/>
                <a:cs typeface="+mj-cs"/>
              </a:rPr>
              <a:t>Robbers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2A8B76-0209-0977-9CFF-B2CE007889C2}"/>
              </a:ext>
            </a:extLst>
          </p:cNvPr>
          <p:cNvGraphicFramePr>
            <a:graphicFrameLocks noGrp="1"/>
          </p:cNvGraphicFramePr>
          <p:nvPr>
            <p:ph idx="1"/>
            <p:extLst>
              <p:ext uri="{D42A27DB-BD31-4B8C-83A1-F6EECF244321}">
                <p14:modId xmlns:p14="http://schemas.microsoft.com/office/powerpoint/2010/main" val="396538312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9308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7EEC9-31BD-041C-F6BE-7325CE8211CD}"/>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5800" b="0" i="0" kern="1200">
                <a:solidFill>
                  <a:schemeClr val="tx1"/>
                </a:solidFill>
                <a:effectLst/>
                <a:latin typeface="+mj-lt"/>
                <a:ea typeface="+mj-ea"/>
                <a:cs typeface="+mj-cs"/>
              </a:rPr>
              <a:t>and they stripped him and beat him, and went away leaving him half dead.</a:t>
            </a:r>
            <a:endParaRPr lang="en-US" sz="58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5018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2EBB4-D0A7-3C6A-2FDA-A9B483886F74}"/>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a:solidFill>
                  <a:schemeClr val="tx1"/>
                </a:solidFill>
                <a:latin typeface="+mj-lt"/>
                <a:ea typeface="+mj-ea"/>
                <a:cs typeface="+mj-cs"/>
              </a:rPr>
              <a:t>Is this okay to do to another human?</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2856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E3036-0E98-4FB6-AEB2-7D8323191C0C}"/>
              </a:ext>
            </a:extLst>
          </p:cNvPr>
          <p:cNvSpPr>
            <a:spLocks noGrp="1"/>
          </p:cNvSpPr>
          <p:nvPr>
            <p:ph type="title"/>
          </p:nvPr>
        </p:nvSpPr>
        <p:spPr>
          <a:xfrm>
            <a:off x="740766" y="3071183"/>
            <a:ext cx="7432722" cy="2590027"/>
          </a:xfrm>
        </p:spPr>
        <p:txBody>
          <a:bodyPr vert="horz" lIns="91440" tIns="45720" rIns="91440" bIns="45720" rtlCol="0" anchor="t">
            <a:normAutofit/>
          </a:bodyPr>
          <a:lstStyle/>
          <a:p>
            <a:r>
              <a:rPr lang="en-US" kern="1200">
                <a:solidFill>
                  <a:schemeClr val="tx1"/>
                </a:solidFill>
                <a:latin typeface="+mj-lt"/>
                <a:ea typeface="+mj-ea"/>
                <a:cs typeface="+mj-cs"/>
              </a:rPr>
              <a:t>2022 Theme</a:t>
            </a:r>
            <a:br>
              <a:rPr lang="en-US" kern="1200">
                <a:solidFill>
                  <a:schemeClr val="tx1"/>
                </a:solidFill>
                <a:latin typeface="+mj-lt"/>
                <a:ea typeface="+mj-ea"/>
                <a:cs typeface="+mj-cs"/>
              </a:rPr>
            </a:br>
            <a:r>
              <a:rPr lang="en-US" kern="1200">
                <a:solidFill>
                  <a:schemeClr val="tx1"/>
                </a:solidFill>
                <a:latin typeface="+mj-lt"/>
                <a:ea typeface="+mj-ea"/>
                <a:cs typeface="+mj-cs"/>
              </a:rPr>
              <a:t>Being imitators of Christ</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0297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0"/>
            <a:ext cx="5360514" cy="5777808"/>
            <a:chOff x="329184" y="1"/>
            <a:chExt cx="524256" cy="5777808"/>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E189B-0588-45AB-BF74-C54A02C1D5DA}"/>
              </a:ext>
            </a:extLst>
          </p:cNvPr>
          <p:cNvSpPr>
            <a:spLocks noGrp="1"/>
          </p:cNvSpPr>
          <p:nvPr>
            <p:ph type="ctrTitle"/>
          </p:nvPr>
        </p:nvSpPr>
        <p:spPr>
          <a:xfrm>
            <a:off x="1143000" y="1231961"/>
            <a:ext cx="6858000" cy="2387600"/>
          </a:xfrm>
        </p:spPr>
        <p:txBody>
          <a:bodyPr>
            <a:normAutofit/>
          </a:bodyPr>
          <a:lstStyle/>
          <a:p>
            <a:r>
              <a:rPr lang="en-US"/>
              <a:t>August: Jesus Loved</a:t>
            </a:r>
            <a:endParaRPr lang="en-US" dirty="0"/>
          </a:p>
        </p:txBody>
      </p:sp>
    </p:spTree>
    <p:extLst>
      <p:ext uri="{BB962C8B-B14F-4D97-AF65-F5344CB8AC3E}">
        <p14:creationId xmlns:p14="http://schemas.microsoft.com/office/powerpoint/2010/main" val="33745647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748145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038" y="524740"/>
            <a:ext cx="8435921"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89EA4-0960-1A9C-2D3B-73BE96B67051}"/>
              </a:ext>
            </a:extLst>
          </p:cNvPr>
          <p:cNvSpPr>
            <a:spLocks noGrp="1"/>
          </p:cNvSpPr>
          <p:nvPr>
            <p:ph type="title"/>
          </p:nvPr>
        </p:nvSpPr>
        <p:spPr>
          <a:xfrm>
            <a:off x="307556" y="439627"/>
            <a:ext cx="8368958" cy="5765188"/>
          </a:xfrm>
        </p:spPr>
        <p:txBody>
          <a:bodyPr vert="horz" lIns="91440" tIns="45720" rIns="91440" bIns="45720" rtlCol="0" anchor="b">
            <a:normAutofit fontScale="90000"/>
          </a:bodyPr>
          <a:lstStyle/>
          <a:p>
            <a:pPr algn="ctr"/>
            <a:br>
              <a:rPr lang="en-US" sz="4300" b="1" dirty="0"/>
            </a:br>
            <a:r>
              <a:rPr lang="en-US" sz="4300" b="1" dirty="0"/>
              <a:t>Matthew 9:36</a:t>
            </a:r>
            <a:br>
              <a:rPr lang="en-US" sz="4300" b="0" i="0" kern="1200" dirty="0">
                <a:solidFill>
                  <a:schemeClr val="tx1"/>
                </a:solidFill>
                <a:effectLst/>
                <a:latin typeface="+mj-lt"/>
                <a:ea typeface="+mj-ea"/>
                <a:cs typeface="+mj-cs"/>
              </a:rPr>
            </a:br>
            <a:r>
              <a:rPr lang="en-US" sz="4300" b="0" i="0" kern="1200" dirty="0">
                <a:solidFill>
                  <a:schemeClr val="tx1"/>
                </a:solidFill>
                <a:effectLst/>
                <a:latin typeface="+mj-lt"/>
                <a:ea typeface="+mj-ea"/>
                <a:cs typeface="+mj-cs"/>
              </a:rPr>
              <a:t>Seeing the crowds, He felt </a:t>
            </a:r>
            <a:r>
              <a:rPr lang="en-US" sz="4300" b="1" i="0" u="sng" kern="1200" dirty="0">
                <a:solidFill>
                  <a:schemeClr val="tx1"/>
                </a:solidFill>
                <a:effectLst/>
                <a:latin typeface="+mj-lt"/>
                <a:ea typeface="+mj-ea"/>
                <a:cs typeface="+mj-cs"/>
              </a:rPr>
              <a:t>compassion</a:t>
            </a:r>
            <a:r>
              <a:rPr lang="en-US" sz="4300" b="0" i="0" kern="1200" dirty="0">
                <a:solidFill>
                  <a:schemeClr val="tx1"/>
                </a:solidFill>
                <a:effectLst/>
                <a:latin typeface="+mj-lt"/>
                <a:ea typeface="+mj-ea"/>
                <a:cs typeface="+mj-cs"/>
              </a:rPr>
              <a:t> for them, because they were distressed and downcast, like sheep without a shepherd.</a:t>
            </a:r>
            <a:br>
              <a:rPr lang="en-US" sz="4300" b="0" i="0" kern="1200" dirty="0">
                <a:solidFill>
                  <a:schemeClr val="tx1"/>
                </a:solidFill>
                <a:effectLst/>
                <a:latin typeface="+mj-lt"/>
                <a:ea typeface="+mj-ea"/>
                <a:cs typeface="+mj-cs"/>
              </a:rPr>
            </a:br>
            <a:br>
              <a:rPr lang="en-US" sz="4300" b="0" i="0" kern="1200" dirty="0">
                <a:solidFill>
                  <a:schemeClr val="tx1"/>
                </a:solidFill>
                <a:effectLst/>
                <a:latin typeface="+mj-lt"/>
                <a:ea typeface="+mj-ea"/>
                <a:cs typeface="+mj-cs"/>
              </a:rPr>
            </a:br>
            <a:r>
              <a:rPr lang="en-US" sz="4300" b="1" dirty="0"/>
              <a:t>Matthew 14:14</a:t>
            </a:r>
            <a:br>
              <a:rPr lang="en-US" sz="4300" b="0" i="0" kern="1200" dirty="0">
                <a:solidFill>
                  <a:schemeClr val="tx1"/>
                </a:solidFill>
                <a:effectLst/>
                <a:latin typeface="+mj-lt"/>
                <a:ea typeface="+mj-ea"/>
                <a:cs typeface="+mj-cs"/>
              </a:rPr>
            </a:br>
            <a:r>
              <a:rPr lang="en-US" sz="4300" b="0" i="0" kern="1200" dirty="0">
                <a:solidFill>
                  <a:schemeClr val="tx1"/>
                </a:solidFill>
                <a:effectLst/>
                <a:latin typeface="+mj-lt"/>
                <a:ea typeface="+mj-ea"/>
                <a:cs typeface="+mj-cs"/>
              </a:rPr>
              <a:t>When He came ashore, He saw a large crowd, and felt </a:t>
            </a:r>
            <a:r>
              <a:rPr lang="en-US" sz="4300" b="1" i="0" u="sng" kern="1200" dirty="0">
                <a:solidFill>
                  <a:schemeClr val="tx1"/>
                </a:solidFill>
                <a:effectLst/>
                <a:latin typeface="+mj-lt"/>
                <a:ea typeface="+mj-ea"/>
                <a:cs typeface="+mj-cs"/>
              </a:rPr>
              <a:t>compassion</a:t>
            </a:r>
            <a:r>
              <a:rPr lang="en-US" sz="4300" b="0" i="0" kern="1200" dirty="0">
                <a:solidFill>
                  <a:schemeClr val="tx1"/>
                </a:solidFill>
                <a:effectLst/>
                <a:latin typeface="+mj-lt"/>
                <a:ea typeface="+mj-ea"/>
                <a:cs typeface="+mj-cs"/>
              </a:rPr>
              <a:t> for them and healed their sick.</a:t>
            </a:r>
            <a:br>
              <a:rPr lang="en-US" sz="2300" b="0" i="0" kern="1200" dirty="0">
                <a:solidFill>
                  <a:schemeClr val="tx1"/>
                </a:solidFill>
                <a:effectLst/>
                <a:latin typeface="+mj-lt"/>
                <a:ea typeface="+mj-ea"/>
                <a:cs typeface="+mj-cs"/>
              </a:rPr>
            </a:br>
            <a:endParaRPr lang="en-US" sz="2300" kern="1200" dirty="0">
              <a:solidFill>
                <a:schemeClr val="tx1"/>
              </a:solidFill>
              <a:latin typeface="+mj-lt"/>
              <a:ea typeface="+mj-ea"/>
              <a:cs typeface="+mj-cs"/>
            </a:endParaRPr>
          </a:p>
        </p:txBody>
      </p:sp>
      <p:grpSp>
        <p:nvGrpSpPr>
          <p:cNvPr id="13" name="Group 12">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14"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28"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44968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850F-92C8-6DEC-130B-CC38B1B693CB}"/>
              </a:ext>
            </a:extLst>
          </p:cNvPr>
          <p:cNvSpPr>
            <a:spLocks noGrp="1"/>
          </p:cNvSpPr>
          <p:nvPr>
            <p:ph type="title"/>
          </p:nvPr>
        </p:nvSpPr>
        <p:spPr>
          <a:xfrm>
            <a:off x="189688" y="1700128"/>
            <a:ext cx="2632339" cy="3450887"/>
          </a:xfrm>
        </p:spPr>
        <p:txBody>
          <a:bodyPr>
            <a:normAutofit/>
          </a:bodyPr>
          <a:lstStyle/>
          <a:p>
            <a:r>
              <a:rPr lang="en-US" sz="6000" dirty="0"/>
              <a:t>Parable</a:t>
            </a:r>
          </a:p>
        </p:txBody>
      </p:sp>
      <p:graphicFrame>
        <p:nvGraphicFramePr>
          <p:cNvPr id="5" name="Content Placeholder 2">
            <a:extLst>
              <a:ext uri="{FF2B5EF4-FFF2-40B4-BE49-F238E27FC236}">
                <a16:creationId xmlns:a16="http://schemas.microsoft.com/office/drawing/2014/main" id="{928A33B7-7704-A109-9D9B-4CE7588A7AEE}"/>
              </a:ext>
            </a:extLst>
          </p:cNvPr>
          <p:cNvGraphicFramePr>
            <a:graphicFrameLocks noGrp="1"/>
          </p:cNvGraphicFramePr>
          <p:nvPr>
            <p:ph idx="1"/>
            <p:extLst>
              <p:ext uri="{D42A27DB-BD31-4B8C-83A1-F6EECF244321}">
                <p14:modId xmlns:p14="http://schemas.microsoft.com/office/powerpoint/2010/main" val="1279938015"/>
              </p:ext>
            </p:extLst>
          </p:nvPr>
        </p:nvGraphicFramePr>
        <p:xfrm>
          <a:off x="3044952" y="1426464"/>
          <a:ext cx="5328412" cy="399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2929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8267"/>
            <a:ext cx="7768243" cy="5909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B2061-61BE-20FC-2DED-2C251060B3F1}"/>
              </a:ext>
            </a:extLst>
          </p:cNvPr>
          <p:cNvSpPr>
            <a:spLocks noGrp="1"/>
          </p:cNvSpPr>
          <p:nvPr>
            <p:ph type="title"/>
          </p:nvPr>
        </p:nvSpPr>
        <p:spPr>
          <a:xfrm>
            <a:off x="445770" y="1345009"/>
            <a:ext cx="6845739" cy="2949028"/>
          </a:xfrm>
        </p:spPr>
        <p:txBody>
          <a:bodyPr vert="horz" lIns="91440" tIns="45720" rIns="91440" bIns="45720" rtlCol="0" anchor="b">
            <a:normAutofit/>
          </a:bodyPr>
          <a:lstStyle/>
          <a:p>
            <a:r>
              <a:rPr lang="en-US" b="1" i="0" kern="1200" baseline="30000">
                <a:solidFill>
                  <a:schemeClr val="tx1"/>
                </a:solidFill>
                <a:effectLst/>
                <a:latin typeface="+mj-lt"/>
                <a:ea typeface="+mj-ea"/>
                <a:cs typeface="+mj-cs"/>
              </a:rPr>
              <a:t>31 </a:t>
            </a:r>
            <a:r>
              <a:rPr lang="en-US" b="0" i="0" kern="1200">
                <a:solidFill>
                  <a:schemeClr val="tx1"/>
                </a:solidFill>
                <a:effectLst/>
                <a:latin typeface="+mj-lt"/>
                <a:ea typeface="+mj-ea"/>
                <a:cs typeface="+mj-cs"/>
              </a:rPr>
              <a:t>And by coincidence a priest was going down on that road, and when he saw him, he passed by on the other side.</a:t>
            </a:r>
            <a:endParaRPr lang="en-US" kern="120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33781BED-7062-43F1-9C5B-786DF637BC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880360"/>
            <a:ext cx="174721" cy="1340860"/>
            <a:chOff x="56167" y="2050133"/>
            <a:chExt cx="232963" cy="1340860"/>
          </a:xfrm>
        </p:grpSpPr>
        <p:sp>
          <p:nvSpPr>
            <p:cNvPr id="12" name="Rectangle 2">
              <a:extLst>
                <a:ext uri="{FF2B5EF4-FFF2-40B4-BE49-F238E27FC236}">
                  <a16:creationId xmlns:a16="http://schemas.microsoft.com/office/drawing/2014/main" id="{A776C30B-6CEC-4470-ACF3-46D882682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E4AFE3F4-9A21-4E49-BFC6-014639E33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E8CE57A8-F103-41F0-A5C6-98EC24E1E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12DDD7FB-12B0-42CC-BF97-50BD2350D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67142A1-0FEE-4447-9EC8-5395987C8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F4A4B203-F587-4DEB-81CF-B71E82F00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B05458B-C334-47B1-A8BB-B30FB180F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DF371A75-6320-4FF2-ADD3-6275B5FF6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E8372B9-38B7-474E-9359-4EBF5A9D3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49376AFB-5B33-48A5-9826-F4616F271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ADA9226-9A7F-4446-8CE6-502BB7F5B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76EBDFE-5104-4C3F-810A-A29FCDD59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1ED0A3CC-3452-4C4F-B807-77F840C7B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E04EA305-B6B6-454B-97CE-E1A7F5649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2AA82AD7-CDBC-47A0-B781-4F5CC765E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DB5BBD3-6CB7-4980-91B1-2FCF38A6A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C8D9D090-1525-45CF-87ED-18C59D42C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AB17B5D-6358-4C93-84D9-F9B1E01C0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7E36EB27-1FCD-4ABE-A8B4-CB5BD1693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440460B-3B4D-48CC-B18E-C8921022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13629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4289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42900" y="723406"/>
            <a:ext cx="2425514" cy="3826728"/>
          </a:xfrm>
        </p:spPr>
        <p:txBody>
          <a:bodyPr vert="horz" lIns="91440" tIns="45720" rIns="91440" bIns="45720" rtlCol="0" anchor="b">
            <a:normAutofit/>
          </a:bodyPr>
          <a:lstStyle/>
          <a:p>
            <a:pPr algn="ctr"/>
            <a:r>
              <a:rPr lang="en-US" sz="5600" kern="1200">
                <a:solidFill>
                  <a:schemeClr val="tx1"/>
                </a:solidFill>
                <a:latin typeface="+mj-lt"/>
                <a:ea typeface="+mj-ea"/>
                <a:cs typeface="+mj-cs"/>
              </a:rPr>
              <a:t>Priest</a:t>
            </a:r>
          </a:p>
        </p:txBody>
      </p:sp>
      <p:graphicFrame>
        <p:nvGraphicFramePr>
          <p:cNvPr id="5" name="Content Placeholder 2">
            <a:extLst>
              <a:ext uri="{FF2B5EF4-FFF2-40B4-BE49-F238E27FC236}">
                <a16:creationId xmlns:a16="http://schemas.microsoft.com/office/drawing/2014/main" id="{0C2A8B76-0209-0977-9CFF-B2CE007889C2}"/>
              </a:ext>
            </a:extLst>
          </p:cNvPr>
          <p:cNvGraphicFramePr>
            <a:graphicFrameLocks noGrp="1"/>
          </p:cNvGraphicFramePr>
          <p:nvPr>
            <p:ph idx="1"/>
            <p:extLst>
              <p:ext uri="{D42A27DB-BD31-4B8C-83A1-F6EECF244321}">
                <p14:modId xmlns:p14="http://schemas.microsoft.com/office/powerpoint/2010/main" val="330300531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4926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13619-1B3C-4A2F-36F8-F4A4FA54CFCD}"/>
              </a:ext>
            </a:extLst>
          </p:cNvPr>
          <p:cNvSpPr>
            <a:spLocks noGrp="1"/>
          </p:cNvSpPr>
          <p:nvPr>
            <p:ph type="title"/>
          </p:nvPr>
        </p:nvSpPr>
        <p:spPr>
          <a:xfrm>
            <a:off x="445770" y="999067"/>
            <a:ext cx="4849317" cy="4856480"/>
          </a:xfrm>
        </p:spPr>
        <p:txBody>
          <a:bodyPr vert="horz" lIns="91440" tIns="45720" rIns="91440" bIns="45720" rtlCol="0" anchor="ctr">
            <a:normAutofit/>
          </a:bodyPr>
          <a:lstStyle/>
          <a:p>
            <a:r>
              <a:rPr lang="en-US" sz="3100" b="0" i="0" kern="1200" dirty="0">
                <a:solidFill>
                  <a:schemeClr val="tx1"/>
                </a:solidFill>
                <a:effectLst/>
                <a:latin typeface="+mj-lt"/>
                <a:ea typeface="+mj-ea"/>
                <a:cs typeface="+mj-cs"/>
              </a:rPr>
              <a:t>At that time, Jericho was one of the cities designated for the residence of </a:t>
            </a:r>
            <a:r>
              <a:rPr lang="en-US" sz="3100" i="0" kern="1200" dirty="0">
                <a:solidFill>
                  <a:schemeClr val="tx1"/>
                </a:solidFill>
                <a:effectLst/>
                <a:latin typeface="+mj-lt"/>
                <a:ea typeface="+mj-ea"/>
                <a:cs typeface="+mj-cs"/>
              </a:rPr>
              <a:t>priests</a:t>
            </a:r>
            <a:r>
              <a:rPr lang="en-US" sz="3100" b="0" i="0" kern="1200" dirty="0">
                <a:solidFill>
                  <a:schemeClr val="tx1"/>
                </a:solidFill>
                <a:effectLst/>
                <a:latin typeface="+mj-lt"/>
                <a:ea typeface="+mj-ea"/>
                <a:cs typeface="+mj-cs"/>
              </a:rPr>
              <a:t> and Levites rostered for duty in the Temple, about 28 </a:t>
            </a:r>
            <a:r>
              <a:rPr lang="en-US" sz="3100" b="0" i="0" kern="1200" dirty="0" err="1">
                <a:solidFill>
                  <a:schemeClr val="tx1"/>
                </a:solidFill>
                <a:effectLst/>
                <a:latin typeface="+mj-lt"/>
                <a:ea typeface="+mj-ea"/>
                <a:cs typeface="+mj-cs"/>
              </a:rPr>
              <a:t>kilometres</a:t>
            </a:r>
            <a:r>
              <a:rPr lang="en-US" sz="3100" b="0" i="0" kern="1200" dirty="0">
                <a:solidFill>
                  <a:schemeClr val="tx1"/>
                </a:solidFill>
                <a:effectLst/>
                <a:latin typeface="+mj-lt"/>
                <a:ea typeface="+mj-ea"/>
                <a:cs typeface="+mj-cs"/>
              </a:rPr>
              <a:t> away. About 12,000 priests and Levites are believed to have lived there, and they were a familiar sight on the road.</a:t>
            </a:r>
            <a:endParaRPr lang="en-US" sz="31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4"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29828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1F07-245F-B189-9674-A056C23E8049}"/>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sz="5400" b="1" i="0" kern="1200" baseline="30000">
                <a:solidFill>
                  <a:schemeClr val="tx1"/>
                </a:solidFill>
                <a:effectLst/>
                <a:latin typeface="+mj-lt"/>
                <a:ea typeface="+mj-ea"/>
                <a:cs typeface="+mj-cs"/>
              </a:rPr>
              <a:t>32 </a:t>
            </a:r>
            <a:r>
              <a:rPr lang="en-US" sz="5400" b="0" i="0" kern="1200">
                <a:solidFill>
                  <a:schemeClr val="tx1"/>
                </a:solidFill>
                <a:effectLst/>
                <a:latin typeface="+mj-lt"/>
                <a:ea typeface="+mj-ea"/>
                <a:cs typeface="+mj-cs"/>
              </a:rPr>
              <a:t>Likewise a Levite also, when he came to the place and saw him, passed by on the other side.</a:t>
            </a:r>
            <a:endParaRPr lang="en-US" sz="5400" kern="120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372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AC420E-F79A-4FB7-8013-94B1E8B63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4617"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4986" y="655591"/>
            <a:ext cx="3697014" cy="2315616"/>
          </a:xfrm>
        </p:spPr>
        <p:txBody>
          <a:bodyPr>
            <a:normAutofit/>
          </a:bodyPr>
          <a:lstStyle/>
          <a:p>
            <a:r>
              <a:rPr lang="en-US"/>
              <a:t>Levite</a:t>
            </a:r>
          </a:p>
        </p:txBody>
      </p:sp>
      <p:sp>
        <p:nvSpPr>
          <p:cNvPr id="14" name="Rectangle 13">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9"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E8872B6-836E-4281-A971-D133C6187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0B655FA0-F08E-419A-83F5-23E3ADA5A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D8E9261-7E3D-4B22-9B39-8CC1D4F43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32485D7-A2AD-470C-BD26-EABCF63F9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2BD4173-4E70-447E-9DFE-F4E5CB830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37F912F-356C-4A91-B15E-7A1D626E6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9B3E584-4770-448C-AEA7-2CEE9F85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B0DAED8-C4B6-4A57-9196-B11759865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2B27AFA-86A5-4FB9-9FE1-33E25039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55899FB-5538-4E4C-B95A-D3BA49BB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85694C0-F226-4392-885A-1056B163F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83E3282-BB58-46D8-BB45-F7F2DBCCF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02E8DFE-1141-4DAF-AB0C-A74CC0EFD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261BAA8-8B84-4751-80F6-9153C68F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0FB8389-B4B0-4276-A6EB-553593773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E496AA7-168D-4B53-A954-31C3A61C2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E0223324-6476-4A1F-B26F-77CB4E5AA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1E2E8B6-2216-47C5-A3C2-1DBAD819E3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A0ABF1C-7928-4DD3-B9A6-6B599599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D1F42DA-9F6E-477D-B3BB-92EC089D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9457FA40-677B-4BAA-BF89-253A485D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2A8B76-0209-0977-9CFF-B2CE007889C2}"/>
              </a:ext>
            </a:extLst>
          </p:cNvPr>
          <p:cNvGraphicFramePr>
            <a:graphicFrameLocks noGrp="1"/>
          </p:cNvGraphicFramePr>
          <p:nvPr>
            <p:ph idx="1"/>
            <p:extLst>
              <p:ext uri="{D42A27DB-BD31-4B8C-83A1-F6EECF244321}">
                <p14:modId xmlns:p14="http://schemas.microsoft.com/office/powerpoint/2010/main" val="3018039744"/>
              </p:ext>
            </p:extLst>
          </p:nvPr>
        </p:nvGraphicFramePr>
        <p:xfrm>
          <a:off x="5376825" y="521207"/>
          <a:ext cx="3372320" cy="595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4108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90CC8-5C23-504E-50AA-EFAA5BC9F789}"/>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sz="5400" b="1" i="0" kern="1200" baseline="30000" dirty="0">
                <a:solidFill>
                  <a:schemeClr val="tx1"/>
                </a:solidFill>
                <a:effectLst/>
                <a:latin typeface="+mj-lt"/>
                <a:ea typeface="+mj-ea"/>
                <a:cs typeface="+mj-cs"/>
              </a:rPr>
              <a:t>33 </a:t>
            </a:r>
            <a:r>
              <a:rPr lang="en-US" sz="5400" b="0" i="0" kern="1200" dirty="0">
                <a:solidFill>
                  <a:schemeClr val="tx1"/>
                </a:solidFill>
                <a:effectLst/>
                <a:latin typeface="+mj-lt"/>
                <a:ea typeface="+mj-ea"/>
                <a:cs typeface="+mj-cs"/>
              </a:rPr>
              <a:t>But a Samaritan who was on a journey came upon him; and when he saw him, he felt compassion, </a:t>
            </a:r>
            <a:endParaRPr lang="en-US" sz="54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6300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3BB2CF9-D724-4031-A3C8-46C9654DD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DAEB07-A1FC-48B8-9B97-85A3EAFEF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871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E4671-D3D5-2392-9EA5-294399008778}"/>
              </a:ext>
            </a:extLst>
          </p:cNvPr>
          <p:cNvSpPr>
            <a:spLocks noGrp="1"/>
          </p:cNvSpPr>
          <p:nvPr>
            <p:ph type="title"/>
          </p:nvPr>
        </p:nvSpPr>
        <p:spPr>
          <a:xfrm>
            <a:off x="445770" y="1087627"/>
            <a:ext cx="8282593" cy="3338069"/>
          </a:xfrm>
        </p:spPr>
        <p:txBody>
          <a:bodyPr vert="horz" lIns="91440" tIns="45720" rIns="91440" bIns="45720" rtlCol="0" anchor="ctr">
            <a:normAutofit/>
          </a:bodyPr>
          <a:lstStyle/>
          <a:p>
            <a:r>
              <a:rPr lang="en-US" sz="7700" kern="1200" dirty="0">
                <a:solidFill>
                  <a:schemeClr val="tx1"/>
                </a:solidFill>
                <a:latin typeface="+mj-lt"/>
                <a:ea typeface="+mj-ea"/>
                <a:cs typeface="+mj-cs"/>
              </a:rPr>
              <a:t>Samaritan?</a:t>
            </a:r>
          </a:p>
        </p:txBody>
      </p:sp>
      <p:grpSp>
        <p:nvGrpSpPr>
          <p:cNvPr id="11" name="Group 10">
            <a:extLst>
              <a:ext uri="{FF2B5EF4-FFF2-40B4-BE49-F238E27FC236}">
                <a16:creationId xmlns:a16="http://schemas.microsoft.com/office/drawing/2014/main" id="{FFC558B0-E15A-4439-964A-E116796B9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756" y="2081322"/>
            <a:ext cx="179985" cy="1340860"/>
            <a:chOff x="51677" y="2081322"/>
            <a:chExt cx="239982" cy="1340860"/>
          </a:xfrm>
        </p:grpSpPr>
        <p:sp>
          <p:nvSpPr>
            <p:cNvPr id="12" name="Rectangle 2">
              <a:extLst>
                <a:ext uri="{FF2B5EF4-FFF2-40B4-BE49-F238E27FC236}">
                  <a16:creationId xmlns:a16="http://schemas.microsoft.com/office/drawing/2014/main" id="{6ED30F7C-0B80-4AF3-ABE5-6AB701D38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6510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F22687A1-9733-486E-BD02-80578A0CE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6510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B01704A8-E938-423E-9FDB-9519D24E3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5089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191149B4-3CAD-451F-AB8D-1ED6D7D02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5089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313271C8-C4C3-4B25-8E1F-11C0693A4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3668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3228CA6D-E75C-45B5-A1B7-5E02CAE0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3668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E3FDE651-896B-49A5-B70C-19B54EC13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2247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C409F776-BA43-44E6-A22A-151A5136F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2247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846CA88-493D-4BC4-BD12-834B9CEF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08262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D61E728B-8EC3-4C84-9150-06F5E7222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08262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4AAABEAB-E36B-4A29-9602-8F1AF3020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3616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24F9C51E-864B-4E60-AF1D-E6A3098C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3616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0665AB40-0B54-4F21-B422-1F5C0EC0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2195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1B8FEAC-124D-4A04-8DC2-CD077ACE6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2195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87566BE2-5047-4786-BE92-E80643CF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0774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143C62C9-F75F-44C3-BFBE-1A3334146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0774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4E1C4B8-2FA9-4AED-B66D-595405B1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29353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494CA6A-0021-4D21-A5BF-05BE30B8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29353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AD5C6811-4EBA-49BA-AEA9-9A90CDC1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27931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9539E65-19A5-48E9-BCEA-DFA45E90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27931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F2C2511-1962-4C4B-BB77-3E0B893A8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2199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004DA-F5ED-51D6-F54E-97028D92B846}"/>
              </a:ext>
            </a:extLst>
          </p:cNvPr>
          <p:cNvSpPr>
            <a:spLocks noGrp="1"/>
          </p:cNvSpPr>
          <p:nvPr>
            <p:ph type="title"/>
          </p:nvPr>
        </p:nvSpPr>
        <p:spPr>
          <a:xfrm>
            <a:off x="264632" y="1247766"/>
            <a:ext cx="5668956" cy="4856480"/>
          </a:xfrm>
        </p:spPr>
        <p:txBody>
          <a:bodyPr vert="horz" lIns="91440" tIns="45720" rIns="91440" bIns="45720" rtlCol="0" anchor="ctr">
            <a:noAutofit/>
          </a:bodyPr>
          <a:lstStyle/>
          <a:p>
            <a:r>
              <a:rPr lang="en-US" sz="4000" b="0" i="0" kern="1200" dirty="0">
                <a:solidFill>
                  <a:schemeClr val="tx1"/>
                </a:solidFill>
                <a:effectLst/>
                <a:latin typeface="+mj-lt"/>
                <a:ea typeface="+mj-ea"/>
                <a:cs typeface="+mj-cs"/>
              </a:rPr>
              <a:t>John 4:9</a:t>
            </a:r>
            <a:br>
              <a:rPr lang="en-US" sz="4000" b="0" i="0" kern="1200" dirty="0">
                <a:solidFill>
                  <a:schemeClr val="tx1"/>
                </a:solidFill>
                <a:effectLst/>
                <a:latin typeface="+mj-lt"/>
                <a:ea typeface="+mj-ea"/>
                <a:cs typeface="+mj-cs"/>
              </a:rPr>
            </a:br>
            <a:br>
              <a:rPr lang="en-US" sz="4000" b="0" i="0" kern="1200" dirty="0">
                <a:solidFill>
                  <a:schemeClr val="tx1"/>
                </a:solidFill>
                <a:effectLst/>
                <a:latin typeface="+mj-lt"/>
                <a:ea typeface="+mj-ea"/>
                <a:cs typeface="+mj-cs"/>
              </a:rPr>
            </a:br>
            <a:r>
              <a:rPr lang="en-US" sz="4000" b="1" i="0" kern="1200" baseline="30000" dirty="0">
                <a:solidFill>
                  <a:schemeClr val="tx1"/>
                </a:solidFill>
                <a:effectLst/>
                <a:latin typeface="+mj-lt"/>
                <a:ea typeface="+mj-ea"/>
                <a:cs typeface="+mj-cs"/>
              </a:rPr>
              <a:t>9 </a:t>
            </a:r>
            <a:r>
              <a:rPr lang="en-US" sz="4000" b="0" i="0" kern="1200" dirty="0">
                <a:solidFill>
                  <a:schemeClr val="tx1"/>
                </a:solidFill>
                <a:effectLst/>
                <a:latin typeface="+mj-lt"/>
                <a:ea typeface="+mj-ea"/>
                <a:cs typeface="+mj-cs"/>
              </a:rPr>
              <a:t>So the Samaritan woman *said to Him, “How </a:t>
            </a:r>
            <a:r>
              <a:rPr lang="en-US" sz="4000" b="0" i="1" kern="1200" dirty="0">
                <a:solidFill>
                  <a:schemeClr val="tx1"/>
                </a:solidFill>
                <a:effectLst/>
                <a:latin typeface="+mj-lt"/>
                <a:ea typeface="+mj-ea"/>
                <a:cs typeface="+mj-cs"/>
              </a:rPr>
              <a:t>is it that</a:t>
            </a:r>
            <a:r>
              <a:rPr lang="en-US" sz="4000" b="0" i="0" kern="1200" dirty="0">
                <a:solidFill>
                  <a:schemeClr val="tx1"/>
                </a:solidFill>
                <a:effectLst/>
                <a:latin typeface="+mj-lt"/>
                <a:ea typeface="+mj-ea"/>
                <a:cs typeface="+mj-cs"/>
              </a:rPr>
              <a:t> You, </a:t>
            </a:r>
            <a:r>
              <a:rPr lang="en-US" sz="4000" b="0" i="1" kern="1200" dirty="0">
                <a:solidFill>
                  <a:schemeClr val="tx1"/>
                </a:solidFill>
                <a:effectLst/>
                <a:latin typeface="+mj-lt"/>
                <a:ea typeface="+mj-ea"/>
                <a:cs typeface="+mj-cs"/>
              </a:rPr>
              <a:t>though</a:t>
            </a:r>
            <a:r>
              <a:rPr lang="en-US" sz="4000" b="0" i="0" kern="1200" dirty="0">
                <a:solidFill>
                  <a:schemeClr val="tx1"/>
                </a:solidFill>
                <a:effectLst/>
                <a:latin typeface="+mj-lt"/>
                <a:ea typeface="+mj-ea"/>
                <a:cs typeface="+mj-cs"/>
              </a:rPr>
              <a:t> You are a Jew, are asking me for a drink, </a:t>
            </a:r>
            <a:r>
              <a:rPr lang="en-US" sz="4000" b="0" i="1" kern="1200" dirty="0">
                <a:solidFill>
                  <a:schemeClr val="tx1"/>
                </a:solidFill>
                <a:effectLst/>
                <a:latin typeface="+mj-lt"/>
                <a:ea typeface="+mj-ea"/>
                <a:cs typeface="+mj-cs"/>
              </a:rPr>
              <a:t>though</a:t>
            </a:r>
            <a:r>
              <a:rPr lang="en-US" sz="4000" b="0" i="0" kern="1200" dirty="0">
                <a:solidFill>
                  <a:schemeClr val="tx1"/>
                </a:solidFill>
                <a:effectLst/>
                <a:latin typeface="+mj-lt"/>
                <a:ea typeface="+mj-ea"/>
                <a:cs typeface="+mj-cs"/>
              </a:rPr>
              <a:t> I am a Samaritan woman?” (For Jews do not associate with Samaritans.)</a:t>
            </a:r>
            <a:br>
              <a:rPr lang="en-US" sz="4000" b="0" i="0" kern="1200" dirty="0">
                <a:solidFill>
                  <a:schemeClr val="tx1"/>
                </a:solidFill>
                <a:effectLst/>
                <a:latin typeface="+mj-lt"/>
                <a:ea typeface="+mj-ea"/>
                <a:cs typeface="+mj-cs"/>
              </a:rPr>
            </a:br>
            <a:endParaRPr lang="en-US" sz="4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4"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22185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97ACA-86B4-1CA6-76D2-1A8A2C6A3201}"/>
              </a:ext>
            </a:extLst>
          </p:cNvPr>
          <p:cNvSpPr>
            <a:spLocks noGrp="1"/>
          </p:cNvSpPr>
          <p:nvPr>
            <p:ph type="title"/>
          </p:nvPr>
        </p:nvSpPr>
        <p:spPr>
          <a:xfrm>
            <a:off x="225046" y="999067"/>
            <a:ext cx="5687016" cy="4856480"/>
          </a:xfrm>
        </p:spPr>
        <p:txBody>
          <a:bodyPr vert="horz" lIns="91440" tIns="45720" rIns="91440" bIns="45720" rtlCol="0" anchor="ctr">
            <a:noAutofit/>
          </a:bodyPr>
          <a:lstStyle/>
          <a:p>
            <a:r>
              <a:rPr lang="en-US" sz="4000" i="0" kern="1200" dirty="0">
                <a:solidFill>
                  <a:schemeClr val="tx1"/>
                </a:solidFill>
                <a:effectLst/>
                <a:latin typeface="+mj-lt"/>
                <a:ea typeface="+mj-ea"/>
                <a:cs typeface="+mj-cs"/>
              </a:rPr>
              <a:t>The Jews called them "half-breeds" and sent them home. The Samaritans built their own temple which the Jews considered pagan. The feud grew, and by the time of Christ, the Jews hated the Samaritans so much they crossed the Jordan river rather than travel through Samaria</a:t>
            </a:r>
            <a:endParaRPr lang="en-US" sz="4000" kern="1200" dirty="0">
              <a:solidFill>
                <a:schemeClr val="tx1"/>
              </a:solidFill>
              <a:latin typeface="+mj-lt"/>
              <a:ea typeface="+mj-ea"/>
              <a:cs typeface="+mj-cs"/>
            </a:endParaRPr>
          </a:p>
        </p:txBody>
      </p:sp>
      <p:sp>
        <p:nvSpPr>
          <p:cNvPr id="44" name="Rectangle 43">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49"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00716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F2C99-D631-51A0-FB6B-41A603F38575}"/>
              </a:ext>
            </a:extLst>
          </p:cNvPr>
          <p:cNvSpPr>
            <a:spLocks noGrp="1"/>
          </p:cNvSpPr>
          <p:nvPr>
            <p:ph type="title"/>
          </p:nvPr>
        </p:nvSpPr>
        <p:spPr>
          <a:xfrm>
            <a:off x="629585" y="2426000"/>
            <a:ext cx="7884829" cy="2943432"/>
          </a:xfrm>
        </p:spPr>
        <p:txBody>
          <a:bodyPr vert="horz" lIns="91440" tIns="45720" rIns="91440" bIns="45720" rtlCol="0" anchor="b">
            <a:noAutofit/>
          </a:bodyPr>
          <a:lstStyle/>
          <a:p>
            <a:r>
              <a:rPr lang="en-US" sz="4000" b="0" i="0" kern="1200" dirty="0">
                <a:solidFill>
                  <a:schemeClr val="tx1"/>
                </a:solidFill>
                <a:effectLst/>
                <a:latin typeface="+mj-lt"/>
                <a:ea typeface="+mj-ea"/>
                <a:cs typeface="+mj-cs"/>
              </a:rPr>
              <a:t>Among the most significant differences between the Samaritans and the Jews is </a:t>
            </a:r>
            <a:r>
              <a:rPr lang="en-US" sz="4000" i="0" kern="1200" dirty="0">
                <a:solidFill>
                  <a:schemeClr val="tx1"/>
                </a:solidFill>
                <a:effectLst/>
                <a:latin typeface="+mj-lt"/>
                <a:ea typeface="+mj-ea"/>
                <a:cs typeface="+mj-cs"/>
              </a:rPr>
              <a:t>the site which they believe God chose for his dwelling. </a:t>
            </a:r>
            <a:r>
              <a:rPr lang="en-US" sz="4000" b="0" i="0" kern="1200" dirty="0">
                <a:solidFill>
                  <a:schemeClr val="tx1"/>
                </a:solidFill>
                <a:effectLst/>
                <a:latin typeface="+mj-lt"/>
                <a:ea typeface="+mj-ea"/>
                <a:cs typeface="+mj-cs"/>
              </a:rPr>
              <a:t>While the Jews hold that God chose Mount Zion in Jerusalem, Samaritans believe he chose Mount Gerizim near Shechem</a:t>
            </a:r>
            <a:endParaRPr lang="en-US" sz="4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0357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6E75F-0E7F-DE70-9CE6-B5C336905B8B}"/>
              </a:ext>
            </a:extLst>
          </p:cNvPr>
          <p:cNvSpPr>
            <a:spLocks noGrp="1"/>
          </p:cNvSpPr>
          <p:nvPr>
            <p:ph type="title"/>
          </p:nvPr>
        </p:nvSpPr>
        <p:spPr>
          <a:xfrm>
            <a:off x="740766" y="3071183"/>
            <a:ext cx="7432722" cy="2590027"/>
          </a:xfrm>
        </p:spPr>
        <p:txBody>
          <a:bodyPr vert="horz" lIns="91440" tIns="45720" rIns="91440" bIns="45720" rtlCol="0" anchor="t">
            <a:normAutofit/>
          </a:bodyPr>
          <a:lstStyle/>
          <a:p>
            <a:r>
              <a:rPr lang="en-US" sz="7000" kern="1200" dirty="0">
                <a:solidFill>
                  <a:schemeClr val="tx1"/>
                </a:solidFill>
                <a:latin typeface="+mj-lt"/>
                <a:ea typeface="+mj-ea"/>
                <a:cs typeface="+mj-cs"/>
              </a:rPr>
              <a:t>What brought this parable on?</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10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766812"/>
            <a:ext cx="616869"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423780"/>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2" y="1239381"/>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1" y="1230651"/>
            <a:ext cx="765649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07F686D-36E7-585E-9DB4-5184EA01539A}"/>
              </a:ext>
            </a:extLst>
          </p:cNvPr>
          <p:cNvSpPr>
            <a:spLocks noGrp="1"/>
          </p:cNvSpPr>
          <p:nvPr>
            <p:ph type="title"/>
          </p:nvPr>
        </p:nvSpPr>
        <p:spPr>
          <a:xfrm>
            <a:off x="1403247" y="1607809"/>
            <a:ext cx="6927020" cy="2876680"/>
          </a:xfrm>
        </p:spPr>
        <p:txBody>
          <a:bodyPr vert="horz" lIns="91440" tIns="45720" rIns="91440" bIns="45720" rtlCol="0" anchor="b">
            <a:normAutofit/>
          </a:bodyPr>
          <a:lstStyle/>
          <a:p>
            <a:r>
              <a:rPr lang="en-US" sz="4800" kern="1200" dirty="0">
                <a:solidFill>
                  <a:srgbClr val="FFFFFF"/>
                </a:solidFill>
                <a:latin typeface="+mj-lt"/>
                <a:ea typeface="+mj-ea"/>
                <a:cs typeface="+mj-cs"/>
              </a:rPr>
              <a:t>It is Ironic that this is called the “Good” Samaritan, or </a:t>
            </a:r>
            <a:r>
              <a:rPr lang="en-US" sz="4800" dirty="0">
                <a:solidFill>
                  <a:srgbClr val="FFFFFF"/>
                </a:solidFill>
              </a:rPr>
              <a:t> we have laws called the </a:t>
            </a:r>
            <a:r>
              <a:rPr lang="en-US" sz="4800" kern="1200" dirty="0">
                <a:solidFill>
                  <a:srgbClr val="FFFFFF"/>
                </a:solidFill>
                <a:latin typeface="+mj-lt"/>
                <a:ea typeface="+mj-ea"/>
                <a:cs typeface="+mj-cs"/>
              </a:rPr>
              <a:t> “Good” Samaritan Laws. </a:t>
            </a:r>
          </a:p>
        </p:txBody>
      </p:sp>
    </p:spTree>
    <p:extLst>
      <p:ext uri="{BB962C8B-B14F-4D97-AF65-F5344CB8AC3E}">
        <p14:creationId xmlns:p14="http://schemas.microsoft.com/office/powerpoint/2010/main" val="18669041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B7F7B-244F-09F5-C87F-2D4602DA4800}"/>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a:solidFill>
                  <a:schemeClr val="tx1"/>
                </a:solidFill>
                <a:latin typeface="+mj-lt"/>
                <a:ea typeface="+mj-ea"/>
                <a:cs typeface="+mj-cs"/>
              </a:rPr>
              <a:t>What did the Samaritan do?</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9875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D1D39-D039-126E-6653-F7EB12E013CB}"/>
              </a:ext>
            </a:extLst>
          </p:cNvPr>
          <p:cNvSpPr>
            <a:spLocks noGrp="1"/>
          </p:cNvSpPr>
          <p:nvPr>
            <p:ph type="title"/>
          </p:nvPr>
        </p:nvSpPr>
        <p:spPr>
          <a:xfrm>
            <a:off x="418657" y="1365472"/>
            <a:ext cx="8233853" cy="3564636"/>
          </a:xfrm>
        </p:spPr>
        <p:txBody>
          <a:bodyPr vert="horz" lIns="91440" tIns="45720" rIns="91440" bIns="45720" rtlCol="0" anchor="ctr">
            <a:normAutofit/>
          </a:bodyPr>
          <a:lstStyle/>
          <a:p>
            <a:r>
              <a:rPr lang="en-US" sz="7700" kern="1200">
                <a:solidFill>
                  <a:schemeClr val="tx1"/>
                </a:solidFill>
                <a:latin typeface="+mj-lt"/>
                <a:ea typeface="+mj-ea"/>
                <a:cs typeface="+mj-cs"/>
              </a:rPr>
              <a:t>Felt Compassion</a:t>
            </a:r>
          </a:p>
        </p:txBody>
      </p:sp>
      <p:sp>
        <p:nvSpPr>
          <p:cNvPr id="9" name="Rectangle 8">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96012"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208" y="5831269"/>
            <a:ext cx="81953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7943400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79EF3-587E-7CB5-B945-10D36BFA2631}"/>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dirty="0">
                <a:solidFill>
                  <a:schemeClr val="tx1"/>
                </a:solidFill>
                <a:latin typeface="+mj-lt"/>
                <a:ea typeface="+mj-ea"/>
                <a:cs typeface="+mj-cs"/>
              </a:rPr>
              <a:t>What did the Priest and Levite feel?</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751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748145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038" y="524740"/>
            <a:ext cx="8435921"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CABD9-60EF-AA22-EDDC-D9E55800F1CB}"/>
              </a:ext>
            </a:extLst>
          </p:cNvPr>
          <p:cNvSpPr>
            <a:spLocks noGrp="1"/>
          </p:cNvSpPr>
          <p:nvPr>
            <p:ph type="title"/>
          </p:nvPr>
        </p:nvSpPr>
        <p:spPr>
          <a:xfrm>
            <a:off x="1143000" y="1005840"/>
            <a:ext cx="6773826" cy="2936382"/>
          </a:xfrm>
        </p:spPr>
        <p:txBody>
          <a:bodyPr vert="horz" lIns="91440" tIns="45720" rIns="91440" bIns="45720" rtlCol="0" anchor="b">
            <a:normAutofit/>
          </a:bodyPr>
          <a:lstStyle/>
          <a:p>
            <a:pPr algn="ctr"/>
            <a:r>
              <a:rPr lang="en-US" sz="5700" kern="1200">
                <a:solidFill>
                  <a:schemeClr val="tx1"/>
                </a:solidFill>
                <a:latin typeface="+mj-lt"/>
                <a:ea typeface="+mj-ea"/>
                <a:cs typeface="+mj-cs"/>
              </a:rPr>
              <a:t>It’s always a heart issue</a:t>
            </a:r>
          </a:p>
        </p:txBody>
      </p:sp>
      <p:grpSp>
        <p:nvGrpSpPr>
          <p:cNvPr id="13" name="Group 12">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14"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28"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46278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634538C-C8C3-41E6-909A-A7F61665C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6EE9CF-DEDC-4064-877B-58CA9BD83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470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DA06E-53B9-C304-B80B-C2ABF6CEB0EC}"/>
              </a:ext>
            </a:extLst>
          </p:cNvPr>
          <p:cNvSpPr>
            <a:spLocks noGrp="1"/>
          </p:cNvSpPr>
          <p:nvPr>
            <p:ph type="title"/>
          </p:nvPr>
        </p:nvSpPr>
        <p:spPr>
          <a:xfrm>
            <a:off x="445770" y="1122363"/>
            <a:ext cx="8148298" cy="3075564"/>
          </a:xfrm>
        </p:spPr>
        <p:txBody>
          <a:bodyPr vert="horz" lIns="91440" tIns="45720" rIns="91440" bIns="45720" rtlCol="0" anchor="b">
            <a:normAutofit/>
          </a:bodyPr>
          <a:lstStyle/>
          <a:p>
            <a:r>
              <a:rPr lang="en-US" sz="7000" kern="1200">
                <a:solidFill>
                  <a:schemeClr val="tx1"/>
                </a:solidFill>
                <a:latin typeface="+mj-lt"/>
                <a:ea typeface="+mj-ea"/>
                <a:cs typeface="+mj-cs"/>
              </a:rPr>
              <a:t>The heart produces action</a:t>
            </a:r>
          </a:p>
        </p:txBody>
      </p:sp>
      <p:grpSp>
        <p:nvGrpSpPr>
          <p:cNvPr id="11" name="Group 10">
            <a:extLst>
              <a:ext uri="{FF2B5EF4-FFF2-40B4-BE49-F238E27FC236}">
                <a16:creationId xmlns:a16="http://schemas.microsoft.com/office/drawing/2014/main" id="{63FFF3B3-E68A-43F0-A786-7DB658FFE1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769" y="73152"/>
            <a:ext cx="884223" cy="232963"/>
            <a:chOff x="594359" y="73152"/>
            <a:chExt cx="1178966" cy="232963"/>
          </a:xfrm>
        </p:grpSpPr>
        <p:sp>
          <p:nvSpPr>
            <p:cNvPr id="12" name="Rectangle 64">
              <a:extLst>
                <a:ext uri="{FF2B5EF4-FFF2-40B4-BE49-F238E27FC236}">
                  <a16:creationId xmlns:a16="http://schemas.microsoft.com/office/drawing/2014/main" id="{FA9B9243-60D9-4E56-B899-8A614EA5D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564E1BE-160C-46AA-B1F8-4BD751604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66BDD47F-9022-427A-9A41-DF90B617C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762C6601-52E0-49F1-8B56-AE8286DB4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BB1B2CB-6FAE-4768-B5D8-D07B395B6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9B731FF2-BD5F-40CC-BBAF-321E0F25E8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60457D4-80C4-43EF-B87C-3E1A930E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A2EEAC4-C2B0-49B3-A0EF-715DE74EA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5A2FCC6-CE4C-4ED3-83FF-06EE252B1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5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2919DA4-5C52-457F-9526-9B928205D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5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4649AA6-A9F9-4052-AA76-518BD3FA3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B24546-0C96-4E53-B230-EFCA2F2DB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F3BA751-4933-4FAD-A63C-C2FD79629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0E3EE92-16EB-4FF1-8AD4-491E9234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295CC56-CEAA-4CAF-923F-1130DD66F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0A5FE5E8-3AF3-4587-A949-2E2EAAF92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7D6BFFB-6F8F-4278-98EE-E5FFB5B50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46CE231-2582-473C-AA27-A04002E79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594FB3E-A65D-4B98-996D-F9F831842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66E4E8E-6A20-4FC6-9757-4FBE1D628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02013946-D72A-4471-A5E3-803401248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348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6">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6E702-AA65-3D6A-07E7-D60B4C66212B}"/>
              </a:ext>
            </a:extLst>
          </p:cNvPr>
          <p:cNvSpPr>
            <a:spLocks noGrp="1"/>
          </p:cNvSpPr>
          <p:nvPr>
            <p:ph type="title"/>
          </p:nvPr>
        </p:nvSpPr>
        <p:spPr>
          <a:xfrm>
            <a:off x="418657" y="1646682"/>
            <a:ext cx="8504626" cy="3564636"/>
          </a:xfrm>
        </p:spPr>
        <p:txBody>
          <a:bodyPr vert="horz" lIns="91440" tIns="45720" rIns="91440" bIns="45720" rtlCol="0" anchor="ctr">
            <a:noAutofit/>
          </a:bodyPr>
          <a:lstStyle/>
          <a:p>
            <a:r>
              <a:rPr lang="en-US" b="0" i="0" kern="1200" dirty="0">
                <a:solidFill>
                  <a:schemeClr val="tx1"/>
                </a:solidFill>
                <a:effectLst/>
                <a:latin typeface="+mj-lt"/>
                <a:ea typeface="+mj-ea"/>
                <a:cs typeface="+mj-cs"/>
              </a:rPr>
              <a:t> </a:t>
            </a:r>
            <a:r>
              <a:rPr lang="en-US" b="1" i="0" kern="1200" baseline="30000" dirty="0">
                <a:solidFill>
                  <a:schemeClr val="tx1"/>
                </a:solidFill>
                <a:effectLst/>
                <a:latin typeface="+mj-lt"/>
                <a:ea typeface="+mj-ea"/>
                <a:cs typeface="+mj-cs"/>
              </a:rPr>
              <a:t>34 </a:t>
            </a:r>
            <a:r>
              <a:rPr lang="en-US" b="0" i="0" kern="1200" dirty="0">
                <a:solidFill>
                  <a:schemeClr val="tx1"/>
                </a:solidFill>
                <a:effectLst/>
                <a:latin typeface="+mj-lt"/>
                <a:ea typeface="+mj-ea"/>
                <a:cs typeface="+mj-cs"/>
              </a:rPr>
              <a:t>and came to him and bandaged up his wounds, pouring oil and wine on </a:t>
            </a:r>
            <a:r>
              <a:rPr lang="en-US" b="0" i="1" kern="1200" dirty="0">
                <a:solidFill>
                  <a:schemeClr val="tx1"/>
                </a:solidFill>
                <a:effectLst/>
                <a:latin typeface="+mj-lt"/>
                <a:ea typeface="+mj-ea"/>
                <a:cs typeface="+mj-cs"/>
              </a:rPr>
              <a:t>them</a:t>
            </a:r>
            <a:r>
              <a:rPr lang="en-US" b="0" i="0" kern="1200" dirty="0">
                <a:solidFill>
                  <a:schemeClr val="tx1"/>
                </a:solidFill>
                <a:effectLst/>
                <a:latin typeface="+mj-lt"/>
                <a:ea typeface="+mj-ea"/>
                <a:cs typeface="+mj-cs"/>
              </a:rPr>
              <a:t>; and he put him on his own animal, and brought him to an inn and took care of him. </a:t>
            </a:r>
            <a:r>
              <a:rPr lang="en-US" b="1" i="0" kern="1200" baseline="30000" dirty="0">
                <a:solidFill>
                  <a:schemeClr val="tx1"/>
                </a:solidFill>
                <a:effectLst/>
                <a:latin typeface="+mj-lt"/>
                <a:ea typeface="+mj-ea"/>
                <a:cs typeface="+mj-cs"/>
              </a:rPr>
              <a:t>35 </a:t>
            </a:r>
            <a:r>
              <a:rPr lang="en-US" b="0" i="0" kern="1200" dirty="0">
                <a:solidFill>
                  <a:schemeClr val="tx1"/>
                </a:solidFill>
                <a:effectLst/>
                <a:latin typeface="+mj-lt"/>
                <a:ea typeface="+mj-ea"/>
                <a:cs typeface="+mj-cs"/>
              </a:rPr>
              <a:t>On the next day he took out two denarii and gave them to the innkeeper and said, ‘Take care of him; and whatever more you spend, when I return, I will repay you.’</a:t>
            </a:r>
            <a:endParaRPr lang="en-US" kern="1200" dirty="0">
              <a:solidFill>
                <a:schemeClr val="tx1"/>
              </a:solidFill>
              <a:latin typeface="+mj-lt"/>
              <a:ea typeface="+mj-ea"/>
              <a:cs typeface="+mj-cs"/>
            </a:endParaRPr>
          </a:p>
        </p:txBody>
      </p:sp>
      <p:sp>
        <p:nvSpPr>
          <p:cNvPr id="36" name="Rectangle 8">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96012"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10">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208" y="5831269"/>
            <a:ext cx="81953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2257652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B95FC-A9C0-13BD-4974-8E2AEA45E1F4}"/>
              </a:ext>
            </a:extLst>
          </p:cNvPr>
          <p:cNvSpPr>
            <a:spLocks noGrp="1"/>
          </p:cNvSpPr>
          <p:nvPr>
            <p:ph type="title"/>
          </p:nvPr>
        </p:nvSpPr>
        <p:spPr>
          <a:xfrm>
            <a:off x="445769" y="909733"/>
            <a:ext cx="8272562" cy="3886711"/>
          </a:xfrm>
        </p:spPr>
        <p:txBody>
          <a:bodyPr vert="horz" lIns="91440" tIns="45720" rIns="91440" bIns="45720" rtlCol="0" anchor="ctr">
            <a:normAutofit/>
          </a:bodyPr>
          <a:lstStyle/>
          <a:p>
            <a:r>
              <a:rPr lang="en-US" sz="3900" b="1" i="0" kern="1200" baseline="30000" dirty="0">
                <a:solidFill>
                  <a:schemeClr val="tx1"/>
                </a:solidFill>
                <a:effectLst/>
                <a:latin typeface="+mj-lt"/>
                <a:ea typeface="+mj-ea"/>
                <a:cs typeface="+mj-cs"/>
              </a:rPr>
              <a:t>36 </a:t>
            </a:r>
            <a:r>
              <a:rPr lang="en-US" sz="3900" b="0" i="0" kern="1200" dirty="0">
                <a:solidFill>
                  <a:schemeClr val="tx1"/>
                </a:solidFill>
                <a:effectLst/>
                <a:latin typeface="+mj-lt"/>
                <a:ea typeface="+mj-ea"/>
                <a:cs typeface="+mj-cs"/>
              </a:rPr>
              <a:t>Which of these three do you think proved to be a neighbor to the man who fell into the robbers’ </a:t>
            </a:r>
            <a:r>
              <a:rPr lang="en-US" sz="3900" b="0" i="1" kern="1200" dirty="0">
                <a:solidFill>
                  <a:schemeClr val="tx1"/>
                </a:solidFill>
                <a:effectLst/>
                <a:latin typeface="+mj-lt"/>
                <a:ea typeface="+mj-ea"/>
                <a:cs typeface="+mj-cs"/>
              </a:rPr>
              <a:t>hands</a:t>
            </a:r>
            <a:r>
              <a:rPr lang="en-US" sz="3900" b="0" i="0" kern="1200" dirty="0">
                <a:solidFill>
                  <a:schemeClr val="tx1"/>
                </a:solidFill>
                <a:effectLst/>
                <a:latin typeface="+mj-lt"/>
                <a:ea typeface="+mj-ea"/>
                <a:cs typeface="+mj-cs"/>
              </a:rPr>
              <a:t>?” </a:t>
            </a:r>
            <a:r>
              <a:rPr lang="en-US" sz="3900" b="1" i="0" kern="1200" baseline="30000" dirty="0">
                <a:solidFill>
                  <a:schemeClr val="tx1"/>
                </a:solidFill>
                <a:effectLst/>
                <a:latin typeface="+mj-lt"/>
                <a:ea typeface="+mj-ea"/>
                <a:cs typeface="+mj-cs"/>
              </a:rPr>
              <a:t>37 </a:t>
            </a:r>
            <a:r>
              <a:rPr lang="en-US" sz="3900" b="0" i="0" kern="1200" dirty="0">
                <a:solidFill>
                  <a:schemeClr val="tx1"/>
                </a:solidFill>
                <a:effectLst/>
                <a:latin typeface="+mj-lt"/>
                <a:ea typeface="+mj-ea"/>
                <a:cs typeface="+mj-cs"/>
              </a:rPr>
              <a:t>And he said, “The one who showed compassion to him.” Then Jesus said to him, “Go and do the same.”</a:t>
            </a:r>
            <a:endParaRPr lang="en-US" sz="39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2994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9FBCB-8442-5E18-D852-6D7D0FE702B1}"/>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a:solidFill>
                  <a:schemeClr val="tx1"/>
                </a:solidFill>
                <a:latin typeface="+mj-lt"/>
                <a:ea typeface="+mj-ea"/>
                <a:cs typeface="+mj-cs"/>
              </a:rPr>
              <a:t>We must show compassion for one another</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178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B2CF9-D724-4031-A3C8-46C9654DD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DAEB07-A1FC-48B8-9B97-85A3EAFEF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8712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2B4E9-EE28-8278-3CB2-675741357E36}"/>
              </a:ext>
            </a:extLst>
          </p:cNvPr>
          <p:cNvSpPr>
            <a:spLocks noGrp="1"/>
          </p:cNvSpPr>
          <p:nvPr>
            <p:ph type="title"/>
          </p:nvPr>
        </p:nvSpPr>
        <p:spPr>
          <a:xfrm>
            <a:off x="277768" y="1468919"/>
            <a:ext cx="8798545" cy="3338069"/>
          </a:xfrm>
        </p:spPr>
        <p:txBody>
          <a:bodyPr vert="horz" lIns="91440" tIns="45720" rIns="91440" bIns="45720" rtlCol="0" anchor="ctr">
            <a:noAutofit/>
          </a:bodyPr>
          <a:lstStyle/>
          <a:p>
            <a:r>
              <a:rPr lang="en-US" sz="4000" kern="1200" dirty="0">
                <a:solidFill>
                  <a:schemeClr val="tx1"/>
                </a:solidFill>
                <a:latin typeface="+mj-lt"/>
                <a:ea typeface="+mj-ea"/>
                <a:cs typeface="+mj-cs"/>
              </a:rPr>
              <a:t>Jesus is making the point that one is not to concern himself with the question of who is his neighbor (that is, whom is the obligated to love); rather like the good Samaritan, he is to be a neighbor to all who need his neighborly assistance. The correct question is not, “Who is my neighbor ?” The correct question is, “Am I being a neighbor?”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 Johnny Stringer</a:t>
            </a:r>
          </a:p>
        </p:txBody>
      </p:sp>
      <p:grpSp>
        <p:nvGrpSpPr>
          <p:cNvPr id="22" name="Group 21">
            <a:extLst>
              <a:ext uri="{FF2B5EF4-FFF2-40B4-BE49-F238E27FC236}">
                <a16:creationId xmlns:a16="http://schemas.microsoft.com/office/drawing/2014/main" id="{FFC558B0-E15A-4439-964A-E116796B9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756" y="2081322"/>
            <a:ext cx="179985" cy="1340860"/>
            <a:chOff x="51677" y="2081322"/>
            <a:chExt cx="239982" cy="1340860"/>
          </a:xfrm>
        </p:grpSpPr>
        <p:sp>
          <p:nvSpPr>
            <p:cNvPr id="23" name="Rectangle 2">
              <a:extLst>
                <a:ext uri="{FF2B5EF4-FFF2-40B4-BE49-F238E27FC236}">
                  <a16:creationId xmlns:a16="http://schemas.microsoft.com/office/drawing/2014/main" id="{6ED30F7C-0B80-4AF3-ABE5-6AB701D38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6510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F22687A1-9733-486E-BD02-80578A0CE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65108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B01704A8-E938-423E-9FDB-9519D24E3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5089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191149B4-3CAD-451F-AB8D-1ED6D7D02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50896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313271C8-C4C3-4B25-8E1F-11C0693A4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3668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3228CA6D-E75C-45B5-A1B7-5E02CAE0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36685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E3FDE651-896B-49A5-B70C-19B54EC13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2247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409F776-BA43-44E6-A22A-151A5136F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22473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C846CA88-493D-4BC4-BD12-834B9CEF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1129" y="208262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61E728B-8EC3-4C84-9150-06F5E7222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624" y="208262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4AAABEAB-E36B-4A29-9602-8F1AF3020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3616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24F9C51E-864B-4E60-AF1D-E6A3098C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3616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665AB40-0B54-4F21-B422-1F5C0EC0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2195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D1B8FEAC-124D-4A04-8DC2-CD077ACE6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21953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87566BE2-5047-4786-BE92-E80643CF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30774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143C62C9-F75F-44C3-BFBE-1A3334146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30774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E4E1C4B8-2FA9-4AED-B66D-595405B1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29353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494CA6A-0021-4D21-A5BF-05BE30B8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293530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AD5C6811-4EBA-49BA-AEA9-9A90CDC1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6879" y="27931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E9539E65-19A5-48E9-BCEA-DFA45E90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374" y="279319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CF2C2511-1962-4C4B-BB77-3E0B893A8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9383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B4BC-5A89-D1C1-F7E0-BD3EAD4807C6}"/>
              </a:ext>
            </a:extLst>
          </p:cNvPr>
          <p:cNvSpPr>
            <a:spLocks noGrp="1"/>
          </p:cNvSpPr>
          <p:nvPr>
            <p:ph type="title"/>
          </p:nvPr>
        </p:nvSpPr>
        <p:spPr>
          <a:xfrm>
            <a:off x="809121" y="1147158"/>
            <a:ext cx="4528852" cy="4713316"/>
          </a:xfrm>
        </p:spPr>
        <p:txBody>
          <a:bodyPr vert="horz" lIns="91440" tIns="45720" rIns="91440" bIns="45720" rtlCol="0" anchor="ctr">
            <a:normAutofit/>
          </a:bodyPr>
          <a:lstStyle/>
          <a:p>
            <a:r>
              <a:rPr lang="en-US" sz="6000" kern="1200" dirty="0">
                <a:solidFill>
                  <a:schemeClr val="tx1"/>
                </a:solidFill>
                <a:latin typeface="+mj-lt"/>
                <a:ea typeface="+mj-ea"/>
                <a:cs typeface="+mj-cs"/>
              </a:rPr>
              <a:t>What are we solving for?</a:t>
            </a:r>
          </a:p>
        </p:txBody>
      </p:sp>
      <p:grpSp>
        <p:nvGrpSpPr>
          <p:cNvPr id="9" name="Group 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10" name="Rectangle 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9620" y="391886"/>
            <a:ext cx="3021762"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0312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8">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83EE88-3DC7-3885-F5A7-612F402B66D6}"/>
              </a:ext>
            </a:extLst>
          </p:cNvPr>
          <p:cNvSpPr>
            <a:spLocks noGrp="1"/>
          </p:cNvSpPr>
          <p:nvPr>
            <p:ph type="title"/>
          </p:nvPr>
        </p:nvSpPr>
        <p:spPr>
          <a:xfrm>
            <a:off x="1143000" y="929452"/>
            <a:ext cx="6858000" cy="2526738"/>
          </a:xfrm>
        </p:spPr>
        <p:txBody>
          <a:bodyPr vert="horz" lIns="91440" tIns="45720" rIns="91440" bIns="45720" rtlCol="0" anchor="b">
            <a:normAutofit/>
          </a:bodyPr>
          <a:lstStyle/>
          <a:p>
            <a:pPr algn="ctr"/>
            <a:r>
              <a:rPr lang="en-US" sz="5700" kern="1200" dirty="0">
                <a:solidFill>
                  <a:srgbClr val="FFFFFF"/>
                </a:solidFill>
                <a:latin typeface="+mj-lt"/>
                <a:ea typeface="+mj-ea"/>
                <a:cs typeface="+mj-cs"/>
              </a:rPr>
              <a:t>The Original Question</a:t>
            </a:r>
          </a:p>
        </p:txBody>
      </p:sp>
      <p:sp>
        <p:nvSpPr>
          <p:cNvPr id="15"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35665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6934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164E5-9A8E-B502-8BA6-43352BF86031}"/>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sz="5400" b="1" kern="1200" baseline="30000">
                <a:solidFill>
                  <a:schemeClr val="tx1"/>
                </a:solidFill>
                <a:latin typeface="+mj-lt"/>
                <a:ea typeface="+mj-ea"/>
                <a:cs typeface="+mj-cs"/>
              </a:rPr>
              <a:t>25 </a:t>
            </a:r>
            <a:r>
              <a:rPr lang="en-US" sz="5400" kern="1200">
                <a:solidFill>
                  <a:schemeClr val="tx1"/>
                </a:solidFill>
                <a:latin typeface="+mj-lt"/>
                <a:ea typeface="+mj-ea"/>
                <a:cs typeface="+mj-cs"/>
              </a:rPr>
              <a:t>And a lawyer stood up and put Him to the test, saying, “Teacher, what shall I do to inherit eternal life?” </a:t>
            </a: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8448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217ED-5905-A0E3-4E71-B6C9BE467CC6}"/>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a:solidFill>
                  <a:schemeClr val="tx1"/>
                </a:solidFill>
                <a:latin typeface="+mj-lt"/>
                <a:ea typeface="+mj-ea"/>
                <a:cs typeface="+mj-cs"/>
              </a:rPr>
              <a:t>Love GOD</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6850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5D043-5F85-688A-CEE4-2ADC64F1A228}"/>
              </a:ext>
            </a:extLst>
          </p:cNvPr>
          <p:cNvSpPr>
            <a:spLocks noGrp="1"/>
          </p:cNvSpPr>
          <p:nvPr>
            <p:ph type="title"/>
          </p:nvPr>
        </p:nvSpPr>
        <p:spPr>
          <a:xfrm>
            <a:off x="445769" y="909733"/>
            <a:ext cx="7945928" cy="3886711"/>
          </a:xfrm>
        </p:spPr>
        <p:txBody>
          <a:bodyPr vert="horz" lIns="91440" tIns="45720" rIns="91440" bIns="45720" rtlCol="0" anchor="ctr">
            <a:normAutofit/>
          </a:bodyPr>
          <a:lstStyle/>
          <a:p>
            <a:r>
              <a:rPr lang="en-US" sz="7000" kern="1200">
                <a:solidFill>
                  <a:schemeClr val="tx1"/>
                </a:solidFill>
                <a:latin typeface="+mj-lt"/>
                <a:ea typeface="+mj-ea"/>
                <a:cs typeface="+mj-cs"/>
              </a:rPr>
              <a:t>Love your neighbor</a:t>
            </a:r>
          </a:p>
        </p:txBody>
      </p:sp>
      <p:sp>
        <p:nvSpPr>
          <p:cNvPr id="9" name="Rectangle 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99105"/>
            <a:ext cx="8104908" cy="175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601609-75CE-4CAA-9520-1CD1076B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9900C35-2E02-41A0-ABB5-EA0BEB9FD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CBCF5FCB-4FA9-4595-90C2-9D063B5E4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C1AADA6C-3F63-4D4A-AF84-0ED447D0F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D3D59899-4DF2-4DE1-8EE8-1C8E16055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A4C4CDA-3FC5-4A6A-BAFE-977CB614E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A4016669-38F7-4F7F-AD2F-2BA576D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A73A589-79D3-4A5A-9094-C3A69CF9E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6EB2622-CE07-49D9-96DA-A27CD496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F004B65-48B3-4E04-B12B-A42AE1BA7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5D51F45B-6911-4E9B-8F00-9F9016B8A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CB57D3C-685E-4CF6-80E7-D6D2E8AA5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42B7417D-88BA-4A07-A037-A598CA519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1F91C-3245-4CC9-AE9C-20713201D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449BF09-F04A-412E-8CBA-D81F0F2AF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FB0607-74E7-40F5-9196-F19E1AB74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63E7E3B-57A7-4E14-BC6E-F5888E6A9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E6C892E-7464-4649-AFAC-8FCD23E5F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EC3099C-1531-4B73-9DE7-B3B15ABE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D768EF6-7AE9-40DE-8CC0-901E573E1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E6153FD2-D44D-43AE-B1F6-EB5737FF2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852885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8827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8" y="0"/>
            <a:ext cx="563592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6CBD6-4C90-88B2-44F8-7B2676ADAAB2}"/>
              </a:ext>
            </a:extLst>
          </p:cNvPr>
          <p:cNvSpPr>
            <a:spLocks noGrp="1"/>
          </p:cNvSpPr>
          <p:nvPr>
            <p:ph type="title"/>
          </p:nvPr>
        </p:nvSpPr>
        <p:spPr>
          <a:xfrm>
            <a:off x="777513" y="1152144"/>
            <a:ext cx="4958268" cy="4666765"/>
          </a:xfrm>
        </p:spPr>
        <p:txBody>
          <a:bodyPr vert="horz" lIns="91440" tIns="45720" rIns="91440" bIns="45720" rtlCol="0" anchor="ctr">
            <a:normAutofit/>
          </a:bodyPr>
          <a:lstStyle/>
          <a:p>
            <a:r>
              <a:rPr lang="en-US" sz="7000" kern="1200">
                <a:solidFill>
                  <a:schemeClr val="tx1"/>
                </a:solidFill>
                <a:latin typeface="+mj-lt"/>
                <a:ea typeface="+mj-ea"/>
                <a:cs typeface="+mj-cs"/>
              </a:rPr>
              <a:t>Have compassion for each other</a:t>
            </a:r>
          </a:p>
        </p:txBody>
      </p:sp>
      <p:grpSp>
        <p:nvGrpSpPr>
          <p:cNvPr id="15" name="Group 14">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6"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236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164E5-9A8E-B502-8BA6-43352BF86031}"/>
              </a:ext>
            </a:extLst>
          </p:cNvPr>
          <p:cNvSpPr>
            <a:spLocks noGrp="1"/>
          </p:cNvSpPr>
          <p:nvPr>
            <p:ph type="title"/>
          </p:nvPr>
        </p:nvSpPr>
        <p:spPr>
          <a:xfrm>
            <a:off x="445770" y="999067"/>
            <a:ext cx="4849317" cy="4856480"/>
          </a:xfrm>
        </p:spPr>
        <p:txBody>
          <a:bodyPr vert="horz" lIns="91440" tIns="45720" rIns="91440" bIns="45720" rtlCol="0" anchor="ctr">
            <a:normAutofit/>
          </a:bodyPr>
          <a:lstStyle/>
          <a:p>
            <a:r>
              <a:rPr lang="en-US" sz="4800" b="1" kern="1200" baseline="30000" dirty="0">
                <a:solidFill>
                  <a:schemeClr val="tx1"/>
                </a:solidFill>
                <a:latin typeface="+mj-lt"/>
                <a:ea typeface="+mj-ea"/>
                <a:cs typeface="+mj-cs"/>
              </a:rPr>
              <a:t>25 </a:t>
            </a:r>
            <a:r>
              <a:rPr lang="en-US" sz="4800" kern="1200" dirty="0">
                <a:solidFill>
                  <a:schemeClr val="tx1"/>
                </a:solidFill>
                <a:latin typeface="+mj-lt"/>
                <a:ea typeface="+mj-ea"/>
                <a:cs typeface="+mj-cs"/>
              </a:rPr>
              <a:t>And a lawyer stood up and put Him to the test, saying, “Teacher, what shall I do to inherit eternal life?” </a:t>
            </a:r>
          </a:p>
        </p:txBody>
      </p:sp>
      <p:sp>
        <p:nvSpPr>
          <p:cNvPr id="9" name="Rectangle 8">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953" y="1"/>
            <a:ext cx="20110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0880" y="767714"/>
            <a:ext cx="2895041"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761488"/>
            <a:ext cx="181579" cy="1340860"/>
            <a:chOff x="56167" y="2761488"/>
            <a:chExt cx="242107" cy="1340860"/>
          </a:xfrm>
        </p:grpSpPr>
        <p:sp>
          <p:nvSpPr>
            <p:cNvPr id="14"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28736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B7D7E-082C-696F-01F5-38813EEC08D2}"/>
              </a:ext>
            </a:extLst>
          </p:cNvPr>
          <p:cNvSpPr>
            <a:spLocks noGrp="1"/>
          </p:cNvSpPr>
          <p:nvPr>
            <p:ph type="title"/>
          </p:nvPr>
        </p:nvSpPr>
        <p:spPr>
          <a:xfrm>
            <a:off x="774954" y="954284"/>
            <a:ext cx="7884829" cy="2943432"/>
          </a:xfrm>
        </p:spPr>
        <p:txBody>
          <a:bodyPr vert="horz" lIns="91440" tIns="45720" rIns="91440" bIns="45720" rtlCol="0" anchor="b">
            <a:normAutofit/>
          </a:bodyPr>
          <a:lstStyle/>
          <a:p>
            <a:r>
              <a:rPr lang="en-US" sz="7000" kern="1200">
                <a:solidFill>
                  <a:schemeClr val="tx1"/>
                </a:solidFill>
                <a:latin typeface="+mj-lt"/>
                <a:ea typeface="+mj-ea"/>
                <a:cs typeface="+mj-cs"/>
              </a:rPr>
              <a:t>What shall I do to inherit eternal life?” </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5792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748145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038" y="524740"/>
            <a:ext cx="8435921"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7DCEB-B1BD-6343-3091-6DF8941096D2}"/>
              </a:ext>
            </a:extLst>
          </p:cNvPr>
          <p:cNvSpPr>
            <a:spLocks noGrp="1"/>
          </p:cNvSpPr>
          <p:nvPr>
            <p:ph type="title"/>
          </p:nvPr>
        </p:nvSpPr>
        <p:spPr>
          <a:xfrm>
            <a:off x="1143000" y="1005840"/>
            <a:ext cx="6773826" cy="2936382"/>
          </a:xfrm>
        </p:spPr>
        <p:txBody>
          <a:bodyPr vert="horz" lIns="91440" tIns="45720" rIns="91440" bIns="45720" rtlCol="0" anchor="b">
            <a:normAutofit/>
          </a:bodyPr>
          <a:lstStyle/>
          <a:p>
            <a:pPr algn="ctr"/>
            <a:r>
              <a:rPr lang="en-US" sz="5700" kern="1200" dirty="0">
                <a:solidFill>
                  <a:schemeClr val="tx1"/>
                </a:solidFill>
                <a:latin typeface="+mj-lt"/>
                <a:ea typeface="+mj-ea"/>
                <a:cs typeface="+mj-cs"/>
              </a:rPr>
              <a:t>The Parable will ultimately answer this question. </a:t>
            </a:r>
          </a:p>
        </p:txBody>
      </p:sp>
      <p:grpSp>
        <p:nvGrpSpPr>
          <p:cNvPr id="13" name="Group 12">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05012" y="44817"/>
            <a:ext cx="174976" cy="772404"/>
            <a:chOff x="11873418" y="44817"/>
            <a:chExt cx="233303" cy="772404"/>
          </a:xfrm>
        </p:grpSpPr>
        <p:sp>
          <p:nvSpPr>
            <p:cNvPr id="14"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28"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2103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1044</Words>
  <Application>Microsoft Office PowerPoint</Application>
  <PresentationFormat>On-screen Show (4:3)</PresentationFormat>
  <Paragraphs>70</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Meiryo</vt:lpstr>
      <vt:lpstr>Arial</vt:lpstr>
      <vt:lpstr>Calibri</vt:lpstr>
      <vt:lpstr>Calibri Light</vt:lpstr>
      <vt:lpstr>Impact</vt:lpstr>
      <vt:lpstr>Office Theme</vt:lpstr>
      <vt:lpstr>The Good Samaritan</vt:lpstr>
      <vt:lpstr>PowerPoint Presentation</vt:lpstr>
      <vt:lpstr>PowerPoint Presentation</vt:lpstr>
      <vt:lpstr>Parable</vt:lpstr>
      <vt:lpstr>What brought this parable on?</vt:lpstr>
      <vt:lpstr>What are we solving for?</vt:lpstr>
      <vt:lpstr>25 And a lawyer stood up and put Him to the test, saying, “Teacher, what shall I do to inherit eternal life?” </vt:lpstr>
      <vt:lpstr>What shall I do to inherit eternal life?” </vt:lpstr>
      <vt:lpstr>The Parable will ultimately answer this question. </vt:lpstr>
      <vt:lpstr>26 And He said to him, “What is written in the Law? How does it read to you?” </vt:lpstr>
      <vt:lpstr>Side Note</vt:lpstr>
      <vt:lpstr>27 And he answered, “You shall love the Lord your God with all your heart, and with all your soul, and with all your strength, and with all your mind; and your neighbor as yourself.” </vt:lpstr>
      <vt:lpstr>Simple Enough</vt:lpstr>
      <vt:lpstr>28 And He said to him, “You have answered correctly; do this and you will live.” </vt:lpstr>
      <vt:lpstr>28 And He said to him, “You have answered correctly; do this and you will live.” </vt:lpstr>
      <vt:lpstr>Jesus gave no new information</vt:lpstr>
      <vt:lpstr>Jesus confirmed his answer!</vt:lpstr>
      <vt:lpstr>The information obtained was not enough!</vt:lpstr>
      <vt:lpstr>29 But wishing to justify himself, he said to Jesus, “And who is my neighbor?”</vt:lpstr>
      <vt:lpstr>The Parable</vt:lpstr>
      <vt:lpstr>30 Jesus replied and said, “A man was going down from Jerusalem to Jericho, and he encountered robbers, and they stripped him and beat him, and went away leaving him half dead.</vt:lpstr>
      <vt:lpstr>A Man</vt:lpstr>
      <vt:lpstr>going down from Jerusalem to Jericho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 encountered robbers</vt:lpstr>
      <vt:lpstr>Robbers</vt:lpstr>
      <vt:lpstr>and they stripped him and beat him, and went away leaving him half dead.</vt:lpstr>
      <vt:lpstr>Is this okay to do to another human?</vt:lpstr>
      <vt:lpstr>2022 Theme Being imitators of Christ</vt:lpstr>
      <vt:lpstr>August: Jesus Loved</vt:lpstr>
      <vt:lpstr> Matthew 9:36 Seeing the crowds, He felt compassion for them, because they were distressed and downcast, like sheep without a shepherd.  Matthew 14:14 When He came ashore, He saw a large crowd, and felt compassion for them and healed their sick. </vt:lpstr>
      <vt:lpstr>31 And by coincidence a priest was going down on that road, and when he saw him, he passed by on the other side.</vt:lpstr>
      <vt:lpstr>Priest</vt:lpstr>
      <vt:lpstr>At that time, Jericho was one of the cities designated for the residence of priests and Levites rostered for duty in the Temple, about 28 kilometres away. About 12,000 priests and Levites are believed to have lived there, and they were a familiar sight on the road.</vt:lpstr>
      <vt:lpstr>32 Likewise a Levite also, when he came to the place and saw him, passed by on the other side.</vt:lpstr>
      <vt:lpstr>Levite</vt:lpstr>
      <vt:lpstr>33 But a Samaritan who was on a journey came upon him; and when he saw him, he felt compassion, </vt:lpstr>
      <vt:lpstr>Samaritan?</vt:lpstr>
      <vt:lpstr>John 4:9  9 So the Samaritan woman *said to Him, “How is it that You, though You are a Jew, are asking me for a drink, though I am a Samaritan woman?” (For Jews do not associate with Samaritans.) </vt:lpstr>
      <vt:lpstr>The Jews called them "half-breeds" and sent them home. The Samaritans built their own temple which the Jews considered pagan. The feud grew, and by the time of Christ, the Jews hated the Samaritans so much they crossed the Jordan river rather than travel through Samaria</vt:lpstr>
      <vt:lpstr>Among the most significant differences between the Samaritans and the Jews is the site which they believe God chose for his dwelling. While the Jews hold that God chose Mount Zion in Jerusalem, Samaritans believe he chose Mount Gerizim near Shechem</vt:lpstr>
      <vt:lpstr>It is Ironic that this is called the “Good” Samaritan, or  we have laws called the  “Good” Samaritan Laws. </vt:lpstr>
      <vt:lpstr>What did the Samaritan do?</vt:lpstr>
      <vt:lpstr>Felt Compassion</vt:lpstr>
      <vt:lpstr>What did the Priest and Levite feel?</vt:lpstr>
      <vt:lpstr>It’s always a heart issue</vt:lpstr>
      <vt:lpstr>The heart produces action</vt:lpstr>
      <vt:lpstr> 34 and came to him and bandaged up his wounds, pouring oil and wine on them; and he put him on his own animal, and brought him to an inn and took care of him. 35 On the next day he took out two denarii and gave them to the innkeeper and said, ‘Take care of him; and whatever more you spend, when I return, I will repay you.’</vt:lpstr>
      <vt:lpstr>36 Which of these three do you think proved to be a neighbor to the man who fell into the robbers’ hands?” 37 And he said, “The one who showed compassion to him.” Then Jesus said to him, “Go and do the same.”</vt:lpstr>
      <vt:lpstr>We must show compassion for one another</vt:lpstr>
      <vt:lpstr>Jesus is making the point that one is not to concern himself with the question of who is his neighbor (that is, whom is the obligated to love); rather like the good Samaritan, he is to be a neighbor to all who need his neighborly assistance. The correct question is not, “Who is my neighbor ?” The correct question is, “Am I being a neighbor?”  - Johnny Stringer</vt:lpstr>
      <vt:lpstr>The Original Question</vt:lpstr>
      <vt:lpstr>25 And a lawyer stood up and put Him to the test, saying, “Teacher, what shall I do to inherit eternal life?” </vt:lpstr>
      <vt:lpstr>Love GOD</vt:lpstr>
      <vt:lpstr>Love your neighbor</vt:lpstr>
      <vt:lpstr>Have compassion for each other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Samaritan</dc:title>
  <dc:creator>Stephanie Barr</dc:creator>
  <cp:lastModifiedBy>Barr, Gerald R.</cp:lastModifiedBy>
  <cp:revision>17</cp:revision>
  <cp:lastPrinted>2022-07-20T22:14:41Z</cp:lastPrinted>
  <dcterms:created xsi:type="dcterms:W3CDTF">2014-06-01T20:38:26Z</dcterms:created>
  <dcterms:modified xsi:type="dcterms:W3CDTF">2022-08-14T12:54:16Z</dcterms:modified>
</cp:coreProperties>
</file>