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sldIdLst>
    <p:sldId id="256" r:id="rId2"/>
    <p:sldId id="293" r:id="rId3"/>
    <p:sldId id="301" r:id="rId4"/>
    <p:sldId id="302" r:id="rId5"/>
    <p:sldId id="303" r:id="rId6"/>
    <p:sldId id="304" r:id="rId7"/>
    <p:sldId id="305" r:id="rId8"/>
    <p:sldId id="306" r:id="rId9"/>
    <p:sldId id="308" r:id="rId10"/>
    <p:sldId id="309" r:id="rId11"/>
    <p:sldId id="307" r:id="rId12"/>
    <p:sldId id="266" r:id="rId13"/>
    <p:sldId id="274" r:id="rId14"/>
    <p:sldId id="275" r:id="rId15"/>
    <p:sldId id="276" r:id="rId16"/>
    <p:sldId id="277" r:id="rId17"/>
    <p:sldId id="278" r:id="rId18"/>
    <p:sldId id="279" r:id="rId19"/>
    <p:sldId id="286" r:id="rId20"/>
    <p:sldId id="287" r:id="rId21"/>
    <p:sldId id="288" r:id="rId22"/>
    <p:sldId id="257" r:id="rId23"/>
    <p:sldId id="289" r:id="rId24"/>
    <p:sldId id="280" r:id="rId25"/>
    <p:sldId id="281" r:id="rId26"/>
    <p:sldId id="267" r:id="rId27"/>
    <p:sldId id="282" r:id="rId28"/>
    <p:sldId id="283" r:id="rId29"/>
    <p:sldId id="258" r:id="rId30"/>
    <p:sldId id="290" r:id="rId31"/>
    <p:sldId id="291" r:id="rId32"/>
    <p:sldId id="268" r:id="rId33"/>
    <p:sldId id="259" r:id="rId34"/>
    <p:sldId id="269" r:id="rId35"/>
    <p:sldId id="294" r:id="rId36"/>
    <p:sldId id="295" r:id="rId37"/>
    <p:sldId id="296" r:id="rId38"/>
    <p:sldId id="260" r:id="rId39"/>
    <p:sldId id="297" r:id="rId40"/>
    <p:sldId id="298" r:id="rId41"/>
    <p:sldId id="299" r:id="rId42"/>
    <p:sldId id="270" r:id="rId43"/>
    <p:sldId id="261" r:id="rId44"/>
    <p:sldId id="271" r:id="rId45"/>
    <p:sldId id="285" r:id="rId46"/>
    <p:sldId id="284" r:id="rId47"/>
    <p:sldId id="272" r:id="rId48"/>
    <p:sldId id="262" r:id="rId49"/>
    <p:sldId id="273" r:id="rId50"/>
    <p:sldId id="300" r:id="rId51"/>
    <p:sldId id="263" r:id="rId52"/>
    <p:sldId id="264" r:id="rId53"/>
    <p:sldId id="265"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4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55FF1704-F2D9-B747-B79F-8DC9ADDDD7DC}" type="datetimeFigureOut">
              <a:rPr lang="en-US" smtClean="0"/>
              <a:t>10/15/2022</a:t>
            </a:fld>
            <a:endParaRPr lang="en-U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DFE27A37-8251-E049-8A5B-C2FFC8008E11}" type="slidenum">
              <a:rPr lang="en-US" smtClean="0"/>
              <a:t>‹#›</a:t>
            </a:fld>
            <a:endParaRPr lang="en-US"/>
          </a:p>
        </p:txBody>
      </p:sp>
    </p:spTree>
    <p:extLst>
      <p:ext uri="{BB962C8B-B14F-4D97-AF65-F5344CB8AC3E}">
        <p14:creationId xmlns:p14="http://schemas.microsoft.com/office/powerpoint/2010/main" val="648141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F1704-F2D9-B747-B79F-8DC9ADDDD7DC}"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696553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FF1704-F2D9-B747-B79F-8DC9ADDDD7DC}"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2929121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900"/>
            </a:lvl1pPr>
          </a:lstStyle>
          <a:p>
            <a:fld id="{55FF1704-F2D9-B747-B79F-8DC9ADDDD7DC}" type="datetimeFigureOut">
              <a:rPr lang="en-US" smtClean="0"/>
              <a:t>10/15/2022</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3899919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F1704-F2D9-B747-B79F-8DC9ADDDD7DC}"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1934093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FF1704-F2D9-B747-B79F-8DC9ADDDD7DC}" type="datetimeFigureOut">
              <a:rPr lang="en-US" smtClean="0"/>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3333512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FF1704-F2D9-B747-B79F-8DC9ADDDD7DC}" type="datetimeFigureOut">
              <a:rPr lang="en-US" smtClean="0"/>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298072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F1704-F2D9-B747-B79F-8DC9ADDDD7DC}" type="datetimeFigureOut">
              <a:rPr lang="en-US" smtClean="0"/>
              <a:t>10/15/2022</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570862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F1704-F2D9-B747-B79F-8DC9ADDDD7DC}"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241549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F1704-F2D9-B747-B79F-8DC9ADDDD7DC}" type="datetimeFigureOut">
              <a:rPr lang="en-US" smtClean="0"/>
              <a:t>10/15/2022</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2722164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F1704-F2D9-B747-B79F-8DC9ADDDD7DC}"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2004569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FF1704-F2D9-B747-B79F-8DC9ADDDD7DC}"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649110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FF1704-F2D9-B747-B79F-8DC9ADDDD7DC}" type="datetimeFigureOut">
              <a:rPr lang="en-US" smtClean="0"/>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2370698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FF1704-F2D9-B747-B79F-8DC9ADDDD7DC}" type="datetimeFigureOut">
              <a:rPr lang="en-US" smtClean="0"/>
              <a:t>10/15/2022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538445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F1704-F2D9-B747-B79F-8DC9ADDDD7DC}" type="datetimeFigureOut">
              <a:rPr lang="en-US" smtClean="0"/>
              <a:t>10/15/2022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3918166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F1704-F2D9-B747-B79F-8DC9ADDDD7DC}"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2553609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F1704-F2D9-B747-B79F-8DC9ADDDD7DC}"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E27A37-8251-E049-8A5B-C2FFC8008E11}" type="slidenum">
              <a:rPr lang="en-US" smtClean="0"/>
              <a:t>‹#›</a:t>
            </a:fld>
            <a:endParaRPr lang="en-US"/>
          </a:p>
        </p:txBody>
      </p:sp>
    </p:spTree>
    <p:extLst>
      <p:ext uri="{BB962C8B-B14F-4D97-AF65-F5344CB8AC3E}">
        <p14:creationId xmlns:p14="http://schemas.microsoft.com/office/powerpoint/2010/main" val="2078244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5FF1704-F2D9-B747-B79F-8DC9ADDDD7DC}" type="datetimeFigureOut">
              <a:rPr lang="en-US" smtClean="0"/>
              <a:t>10/15/2022</a:t>
            </a:fld>
            <a:endParaRPr lang="en-U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DFE27A37-8251-E049-8A5B-C2FFC8008E11}" type="slidenum">
              <a:rPr lang="en-US" smtClean="0"/>
              <a:t>‹#›</a:t>
            </a:fld>
            <a:endParaRPr lang="en-US"/>
          </a:p>
        </p:txBody>
      </p:sp>
    </p:spTree>
    <p:extLst>
      <p:ext uri="{BB962C8B-B14F-4D97-AF65-F5344CB8AC3E}">
        <p14:creationId xmlns:p14="http://schemas.microsoft.com/office/powerpoint/2010/main" val="407716537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Wisdom_of_Sirach" TargetMode="External"/><Relationship Id="rId3" Type="http://schemas.openxmlformats.org/officeDocument/2006/relationships/hyperlink" Target="https://en.wikipedia.org/wiki/Acts_of_the_Apostles" TargetMode="External"/><Relationship Id="rId7" Type="http://schemas.openxmlformats.org/officeDocument/2006/relationships/hyperlink" Target="https://en.wikipedia.org/wiki/Sadducees#cite_note-18"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hyperlink" Target="https://en.wikipedia.org/wiki/Angel" TargetMode="External"/><Relationship Id="rId5" Type="http://schemas.openxmlformats.org/officeDocument/2006/relationships/hyperlink" Target="https://en.wikipedia.org/wiki/Sadducees#cite_note-17" TargetMode="External"/><Relationship Id="rId4" Type="http://schemas.openxmlformats.org/officeDocument/2006/relationships/hyperlink" Target="https://en.wikipedia.org/wiki/Paul_the_Apostle" TargetMode="External"/><Relationship Id="rId9" Type="http://schemas.openxmlformats.org/officeDocument/2006/relationships/hyperlink" Target="https://en.wikipedia.org/wiki/Wikipedia:Citation_need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biblegateway.com/passage/?search=1+John+2%3A24-26%2C+Jude+1%3A6-8&amp;version=NASB#fen-NASB-30563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Oral_Torah"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s://en.wikipedia.org/wiki/Written_Torah"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Sadducees#cite_note-14" TargetMode="External"/><Relationship Id="rId7" Type="http://schemas.openxmlformats.org/officeDocument/2006/relationships/hyperlink" Target="https://en.wikipedia.org/wiki/Sadducees#cite_note-16"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hyperlink" Target="https://en.wikipedia.org/wiki/Sheol" TargetMode="External"/><Relationship Id="rId5" Type="http://schemas.openxmlformats.org/officeDocument/2006/relationships/hyperlink" Target="https://en.wikipedia.org/wiki/Resurrection_of_the_dead" TargetMode="External"/><Relationship Id="rId4" Type="http://schemas.openxmlformats.org/officeDocument/2006/relationships/hyperlink" Target="https://en.wikipedia.org/wiki/Sadducees#cite_note-1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366496" y="2099733"/>
            <a:ext cx="8411010" cy="2677648"/>
          </a:xfrm>
        </p:spPr>
        <p:txBody>
          <a:bodyPr>
            <a:normAutofit/>
          </a:bodyPr>
          <a:lstStyle/>
          <a:p>
            <a:r>
              <a:rPr lang="en-US" dirty="0">
                <a:solidFill>
                  <a:schemeClr val="tx2">
                    <a:lumMod val="75000"/>
                  </a:schemeClr>
                </a:solidFill>
              </a:rPr>
              <a:t>The Rich Man And Lazarus</a:t>
            </a:r>
          </a:p>
        </p:txBody>
      </p:sp>
      <p:sp>
        <p:nvSpPr>
          <p:cNvPr id="3" name="Subtitle 2"/>
          <p:cNvSpPr>
            <a:spLocks noGrp="1"/>
          </p:cNvSpPr>
          <p:nvPr>
            <p:ph type="subTitle" idx="1"/>
          </p:nvPr>
        </p:nvSpPr>
        <p:spPr>
          <a:xfrm>
            <a:off x="866216" y="4777380"/>
            <a:ext cx="6619243" cy="861420"/>
          </a:xfrm>
        </p:spPr>
        <p:txBody>
          <a:bodyPr>
            <a:normAutofit/>
          </a:bodyPr>
          <a:lstStyle/>
          <a:p>
            <a:r>
              <a:rPr lang="en-US" sz="3600" dirty="0">
                <a:solidFill>
                  <a:schemeClr val="tx2"/>
                </a:solidFill>
              </a:rPr>
              <a:t>Luke 16:19-31</a:t>
            </a:r>
          </a:p>
        </p:txBody>
      </p:sp>
      <p:sp>
        <p:nvSpPr>
          <p:cNvPr id="24" name="Rectangle 20">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1154B002-53FF-78E8-8657-D6A25847F975}"/>
              </a:ext>
            </a:extLst>
          </p:cNvPr>
          <p:cNvSpPr>
            <a:spLocks noGrp="1"/>
          </p:cNvSpPr>
          <p:nvPr>
            <p:ph type="title"/>
          </p:nvPr>
        </p:nvSpPr>
        <p:spPr>
          <a:xfrm>
            <a:off x="613225" y="2971226"/>
            <a:ext cx="7476746" cy="2677648"/>
          </a:xfrm>
        </p:spPr>
        <p:txBody>
          <a:bodyPr vert="horz" lIns="91440" tIns="45720" rIns="91440" bIns="45720" rtlCol="0" anchor="b">
            <a:normAutofit fontScale="90000"/>
          </a:bodyPr>
          <a:lstStyle/>
          <a:p>
            <a:pPr>
              <a:lnSpc>
                <a:spcPct val="90000"/>
              </a:lnSpc>
            </a:pPr>
            <a:r>
              <a:rPr lang="en-US" sz="3100" dirty="0">
                <a:solidFill>
                  <a:srgbClr val="FFFFFF"/>
                </a:solidFill>
                <a:effectLst/>
              </a:rPr>
              <a:t>According to the Christian </a:t>
            </a:r>
            <a:r>
              <a:rPr lang="en-US" sz="3100" u="none" strike="noStrike" dirty="0">
                <a:solidFill>
                  <a:srgbClr val="FFFFFF"/>
                </a:solidFill>
                <a:effectLst/>
                <a:hlinkClick r:id="rId3" tooltip="Acts of the Apostles">
                  <a:extLst>
                    <a:ext uri="{A12FA001-AC4F-418D-AE19-62706E023703}">
                      <ahyp:hlinkClr xmlns:ahyp="http://schemas.microsoft.com/office/drawing/2018/hyperlinkcolor" val="tx"/>
                    </a:ext>
                  </a:extLst>
                </a:hlinkClick>
              </a:rPr>
              <a:t>Acts of the Apostles</a:t>
            </a:r>
            <a:r>
              <a:rPr lang="en-US" sz="3100" dirty="0">
                <a:solidFill>
                  <a:srgbClr val="FFFFFF"/>
                </a:solidFill>
                <a:effectLst/>
              </a:rPr>
              <a:t>:</a:t>
            </a:r>
            <a:br>
              <a:rPr lang="en-US" sz="3100" dirty="0">
                <a:solidFill>
                  <a:srgbClr val="FFFFFF"/>
                </a:solidFill>
                <a:effectLst/>
              </a:rPr>
            </a:br>
            <a:r>
              <a:rPr lang="en-US" sz="3100" dirty="0">
                <a:solidFill>
                  <a:srgbClr val="FFFFFF"/>
                </a:solidFill>
                <a:effectLst/>
              </a:rPr>
              <a:t>The Sadducees did not believe in resurrection, whereas the Pharisees did. In Acts, </a:t>
            </a:r>
            <a:r>
              <a:rPr lang="en-US" sz="3100" u="none" strike="noStrike" dirty="0">
                <a:solidFill>
                  <a:srgbClr val="FFFFFF"/>
                </a:solidFill>
                <a:effectLst/>
                <a:hlinkClick r:id="rId4" tooltip="Paul the Apostle">
                  <a:extLst>
                    <a:ext uri="{A12FA001-AC4F-418D-AE19-62706E023703}">
                      <ahyp:hlinkClr xmlns:ahyp="http://schemas.microsoft.com/office/drawing/2018/hyperlinkcolor" val="tx"/>
                    </a:ext>
                  </a:extLst>
                </a:hlinkClick>
              </a:rPr>
              <a:t>Paul</a:t>
            </a:r>
            <a:r>
              <a:rPr lang="en-US" sz="3100" dirty="0">
                <a:solidFill>
                  <a:srgbClr val="FFFFFF"/>
                </a:solidFill>
                <a:effectLst/>
              </a:rPr>
              <a:t> chose this point of division to gain the protection of the Pharisees.</a:t>
            </a:r>
            <a:r>
              <a:rPr lang="en-US" sz="3100" u="none" strike="noStrike" baseline="30000" dirty="0">
                <a:solidFill>
                  <a:srgbClr val="FFFFFF"/>
                </a:solidFill>
                <a:effectLst/>
                <a:hlinkClick r:id="rId5">
                  <a:extLst>
                    <a:ext uri="{A12FA001-AC4F-418D-AE19-62706E023703}">
                      <ahyp:hlinkClr xmlns:ahyp="http://schemas.microsoft.com/office/drawing/2018/hyperlinkcolor" val="tx"/>
                    </a:ext>
                  </a:extLst>
                </a:hlinkClick>
              </a:rPr>
              <a:t>[17]</a:t>
            </a:r>
            <a:br>
              <a:rPr lang="en-US" sz="3100" dirty="0">
                <a:solidFill>
                  <a:srgbClr val="FFFFFF"/>
                </a:solidFill>
                <a:effectLst/>
              </a:rPr>
            </a:br>
            <a:r>
              <a:rPr lang="en-US" sz="3100" dirty="0">
                <a:solidFill>
                  <a:srgbClr val="FFFFFF"/>
                </a:solidFill>
                <a:effectLst/>
              </a:rPr>
              <a:t>The Sadducees rejected the notion of spirits or </a:t>
            </a:r>
            <a:r>
              <a:rPr lang="en-US" sz="3100" u="none" strike="noStrike" dirty="0">
                <a:solidFill>
                  <a:srgbClr val="FFFFFF"/>
                </a:solidFill>
                <a:effectLst/>
                <a:hlinkClick r:id="rId6" tooltip="Angel">
                  <a:extLst>
                    <a:ext uri="{A12FA001-AC4F-418D-AE19-62706E023703}">
                      <ahyp:hlinkClr xmlns:ahyp="http://schemas.microsoft.com/office/drawing/2018/hyperlinkcolor" val="tx"/>
                    </a:ext>
                  </a:extLst>
                </a:hlinkClick>
              </a:rPr>
              <a:t>angels</a:t>
            </a:r>
            <a:r>
              <a:rPr lang="en-US" sz="3100" dirty="0">
                <a:solidFill>
                  <a:srgbClr val="FFFFFF"/>
                </a:solidFill>
                <a:effectLst/>
              </a:rPr>
              <a:t>, whereas the Pharisees acknowledged them.</a:t>
            </a:r>
            <a:r>
              <a:rPr lang="en-US" sz="3100" u="none" strike="noStrike" baseline="30000" dirty="0">
                <a:solidFill>
                  <a:srgbClr val="FFFFFF"/>
                </a:solidFill>
                <a:effectLst/>
                <a:hlinkClick r:id="rId7">
                  <a:extLst>
                    <a:ext uri="{A12FA001-AC4F-418D-AE19-62706E023703}">
                      <ahyp:hlinkClr xmlns:ahyp="http://schemas.microsoft.com/office/drawing/2018/hyperlinkcolor" val="tx"/>
                    </a:ext>
                  </a:extLst>
                </a:hlinkClick>
              </a:rPr>
              <a:t>[18]</a:t>
            </a:r>
            <a:br>
              <a:rPr lang="en-US" sz="3100" dirty="0">
                <a:solidFill>
                  <a:srgbClr val="FFFFFF"/>
                </a:solidFill>
                <a:effectLst/>
              </a:rPr>
            </a:br>
            <a:r>
              <a:rPr lang="en-US" sz="3100" dirty="0">
                <a:solidFill>
                  <a:srgbClr val="FFFFFF"/>
                </a:solidFill>
                <a:effectLst/>
              </a:rPr>
              <a:t>The Sadducees are said to have favored the </a:t>
            </a:r>
            <a:r>
              <a:rPr lang="en-US" sz="3100" u="none" strike="noStrike" dirty="0">
                <a:solidFill>
                  <a:srgbClr val="FFFFFF"/>
                </a:solidFill>
                <a:effectLst/>
                <a:hlinkClick r:id="rId8" tooltip="Wisdom of Sirach">
                  <a:extLst>
                    <a:ext uri="{A12FA001-AC4F-418D-AE19-62706E023703}">
                      <ahyp:hlinkClr xmlns:ahyp="http://schemas.microsoft.com/office/drawing/2018/hyperlinkcolor" val="tx"/>
                    </a:ext>
                  </a:extLst>
                </a:hlinkClick>
              </a:rPr>
              <a:t>Wisdom of Sirach</a:t>
            </a:r>
            <a:r>
              <a:rPr lang="en-US" sz="3100" dirty="0">
                <a:solidFill>
                  <a:srgbClr val="FFFFFF"/>
                </a:solidFill>
                <a:effectLst/>
              </a:rPr>
              <a:t>.</a:t>
            </a:r>
            <a:r>
              <a:rPr lang="en-US" sz="3100" baseline="30000" dirty="0">
                <a:solidFill>
                  <a:srgbClr val="FFFFFF"/>
                </a:solidFill>
                <a:effectLst/>
              </a:rPr>
              <a:t>[</a:t>
            </a:r>
            <a:r>
              <a:rPr lang="en-US" sz="3100" u="none" strike="noStrike" baseline="30000" dirty="0">
                <a:solidFill>
                  <a:srgbClr val="FFFFFF"/>
                </a:solidFill>
                <a:effectLst/>
                <a:hlinkClick r:id="rId9" tooltip="Wikipedia:Citation needed">
                  <a:extLst>
                    <a:ext uri="{A12FA001-AC4F-418D-AE19-62706E023703}">
                      <ahyp:hlinkClr xmlns:ahyp="http://schemas.microsoft.com/office/drawing/2018/hyperlinkcolor" val="tx"/>
                    </a:ext>
                  </a:extLst>
                </a:hlinkClick>
              </a:rPr>
              <a:t>citation needed</a:t>
            </a:r>
            <a:r>
              <a:rPr lang="en-US" sz="3100" baseline="30000" dirty="0">
                <a:solidFill>
                  <a:srgbClr val="FFFFFF"/>
                </a:solidFill>
                <a:effectLst/>
              </a:rPr>
              <a:t>]</a:t>
            </a:r>
            <a:br>
              <a:rPr lang="en-US" sz="1800" dirty="0">
                <a:solidFill>
                  <a:srgbClr val="FFFFFF"/>
                </a:solidFill>
                <a:effectLst/>
              </a:rPr>
            </a:br>
            <a:endParaRPr lang="en-US" sz="1800" dirty="0">
              <a:solidFill>
                <a:srgbClr val="FFFFFF"/>
              </a:solidFill>
            </a:endParaRPr>
          </a:p>
        </p:txBody>
      </p:sp>
    </p:spTree>
    <p:extLst>
      <p:ext uri="{BB962C8B-B14F-4D97-AF65-F5344CB8AC3E}">
        <p14:creationId xmlns:p14="http://schemas.microsoft.com/office/powerpoint/2010/main" val="26600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00808B-CB64-9E25-755F-F7A4C44BC4A5}"/>
              </a:ext>
            </a:extLst>
          </p:cNvPr>
          <p:cNvGraphicFramePr>
            <a:graphicFrameLocks noGrp="1"/>
          </p:cNvGraphicFramePr>
          <p:nvPr>
            <p:extLst>
              <p:ext uri="{D42A27DB-BD31-4B8C-83A1-F6EECF244321}">
                <p14:modId xmlns:p14="http://schemas.microsoft.com/office/powerpoint/2010/main" val="4249797241"/>
              </p:ext>
            </p:extLst>
          </p:nvPr>
        </p:nvGraphicFramePr>
        <p:xfrm>
          <a:off x="0" y="1669086"/>
          <a:ext cx="9144000" cy="3519828"/>
        </p:xfrm>
        <a:graphic>
          <a:graphicData uri="http://schemas.openxmlformats.org/drawingml/2006/table">
            <a:tbl>
              <a:tblPr/>
              <a:tblGrid>
                <a:gridCol w="2286000">
                  <a:extLst>
                    <a:ext uri="{9D8B030D-6E8A-4147-A177-3AD203B41FA5}">
                      <a16:colId xmlns:a16="http://schemas.microsoft.com/office/drawing/2014/main" val="939721218"/>
                    </a:ext>
                  </a:extLst>
                </a:gridCol>
                <a:gridCol w="2286000">
                  <a:extLst>
                    <a:ext uri="{9D8B030D-6E8A-4147-A177-3AD203B41FA5}">
                      <a16:colId xmlns:a16="http://schemas.microsoft.com/office/drawing/2014/main" val="912743866"/>
                    </a:ext>
                  </a:extLst>
                </a:gridCol>
                <a:gridCol w="2286000">
                  <a:extLst>
                    <a:ext uri="{9D8B030D-6E8A-4147-A177-3AD203B41FA5}">
                      <a16:colId xmlns:a16="http://schemas.microsoft.com/office/drawing/2014/main" val="2488161233"/>
                    </a:ext>
                  </a:extLst>
                </a:gridCol>
                <a:gridCol w="2286000">
                  <a:extLst>
                    <a:ext uri="{9D8B030D-6E8A-4147-A177-3AD203B41FA5}">
                      <a16:colId xmlns:a16="http://schemas.microsoft.com/office/drawing/2014/main" val="2150442375"/>
                    </a:ext>
                  </a:extLst>
                </a:gridCol>
              </a:tblGrid>
              <a:tr h="391092">
                <a:tc>
                  <a:txBody>
                    <a:bodyPr/>
                    <a:lstStyle/>
                    <a:p>
                      <a:pPr algn="ctr"/>
                      <a:endParaRPr lang="en-US" sz="18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800">
                          <a:effectLst/>
                        </a:rPr>
                        <a:t>Pharisees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800">
                          <a:effectLst/>
                        </a:rPr>
                        <a:t>Sadducees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800">
                          <a:effectLst/>
                        </a:rPr>
                        <a:t>Essenes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615006149"/>
                  </a:ext>
                </a:extLst>
              </a:tr>
              <a:tr h="391092">
                <a:tc>
                  <a:txBody>
                    <a:bodyPr/>
                    <a:lstStyle/>
                    <a:p>
                      <a:r>
                        <a:rPr lang="en-US" sz="1800">
                          <a:effectLst/>
                        </a:rPr>
                        <a:t>Free will</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Mostly</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Yes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No</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19299580"/>
                  </a:ext>
                </a:extLst>
              </a:tr>
              <a:tr h="391092">
                <a:tc>
                  <a:txBody>
                    <a:bodyPr/>
                    <a:lstStyle/>
                    <a:p>
                      <a:r>
                        <a:rPr lang="en-US" sz="1800">
                          <a:effectLst/>
                        </a:rPr>
                        <a:t>Afterlife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Resurrection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no</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Spiritual</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979327985"/>
                  </a:ext>
                </a:extLst>
              </a:tr>
              <a:tr h="684411">
                <a:tc>
                  <a:txBody>
                    <a:bodyPr/>
                    <a:lstStyle/>
                    <a:p>
                      <a:r>
                        <a:rPr lang="en-US" sz="1800">
                          <a:effectLst/>
                        </a:rPr>
                        <a:t>Oral Torah</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Yes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No</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Inspired Exegesis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72525901"/>
                  </a:ext>
                </a:extLst>
              </a:tr>
              <a:tr h="391092">
                <a:tc>
                  <a:txBody>
                    <a:bodyPr/>
                    <a:lstStyle/>
                    <a:p>
                      <a:r>
                        <a:rPr lang="en-US" sz="1800">
                          <a:effectLst/>
                        </a:rPr>
                        <a:t>Hellenism</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Selective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For</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Against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03710035"/>
                  </a:ext>
                </a:extLst>
              </a:tr>
              <a:tr h="1271049">
                <a:tc>
                  <a:txBody>
                    <a:bodyPr/>
                    <a:lstStyle/>
                    <a:p>
                      <a:r>
                        <a:rPr lang="en-US" sz="1800">
                          <a:effectLst/>
                        </a:rPr>
                        <a:t>Interpretation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Sophisticated scholarly interpretations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Literalist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Inspired Exegesis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825359548"/>
                  </a:ext>
                </a:extLst>
              </a:tr>
            </a:tbl>
          </a:graphicData>
        </a:graphic>
      </p:graphicFrame>
      <p:sp>
        <p:nvSpPr>
          <p:cNvPr id="5" name="Rectangle 1">
            <a:extLst>
              <a:ext uri="{FF2B5EF4-FFF2-40B4-BE49-F238E27FC236}">
                <a16:creationId xmlns:a16="http://schemas.microsoft.com/office/drawing/2014/main" id="{E1FFBCAD-B8A1-6085-6F13-A651C9B05C81}"/>
              </a:ext>
            </a:extLst>
          </p:cNvPr>
          <p:cNvSpPr>
            <a:spLocks noChangeArrowheads="1"/>
          </p:cNvSpPr>
          <p:nvPr/>
        </p:nvSpPr>
        <p:spPr bwMode="auto">
          <a:xfrm flipV="1">
            <a:off x="-333916" y="1596448"/>
            <a:ext cx="131805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1751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D6B93ED-B5A6-4176-A93A-E50708D45185}"/>
              </a:ext>
            </a:extLst>
          </p:cNvPr>
          <p:cNvSpPr>
            <a:spLocks noGrp="1"/>
          </p:cNvSpPr>
          <p:nvPr>
            <p:ph type="title"/>
          </p:nvPr>
        </p:nvSpPr>
        <p:spPr>
          <a:xfrm>
            <a:off x="866215" y="855482"/>
            <a:ext cx="6571060" cy="898674"/>
          </a:xfrm>
        </p:spPr>
        <p:txBody>
          <a:bodyPr anchor="b">
            <a:normAutofit/>
          </a:bodyPr>
          <a:lstStyle/>
          <a:p>
            <a:r>
              <a:rPr lang="en-US" sz="4400" dirty="0">
                <a:solidFill>
                  <a:schemeClr val="tx2"/>
                </a:solidFill>
              </a:rPr>
              <a:t>Luke 16:19</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846F668-B771-404A-A81D-3F75D35F3B9A}"/>
              </a:ext>
            </a:extLst>
          </p:cNvPr>
          <p:cNvSpPr>
            <a:spLocks noGrp="1"/>
          </p:cNvSpPr>
          <p:nvPr>
            <p:ph idx="1"/>
          </p:nvPr>
        </p:nvSpPr>
        <p:spPr>
          <a:xfrm>
            <a:off x="866215" y="2079173"/>
            <a:ext cx="7476494" cy="3730689"/>
          </a:xfrm>
        </p:spPr>
        <p:txBody>
          <a:bodyPr anchor="ctr">
            <a:normAutofit/>
          </a:bodyPr>
          <a:lstStyle/>
          <a:p>
            <a:r>
              <a:rPr lang="en-US" sz="3200" b="1" baseline="30000" dirty="0">
                <a:solidFill>
                  <a:schemeClr val="tx1"/>
                </a:solidFill>
              </a:rPr>
              <a:t>19 </a:t>
            </a:r>
            <a:r>
              <a:rPr lang="en-US" sz="3200" dirty="0">
                <a:solidFill>
                  <a:schemeClr val="tx1"/>
                </a:solidFill>
              </a:rPr>
              <a:t>“Now there was a rich man, and he habitually dressed in purple and fine linen, enjoying himself in splendor every day. </a:t>
            </a:r>
          </a:p>
        </p:txBody>
      </p:sp>
    </p:spTree>
    <p:extLst>
      <p:ext uri="{BB962C8B-B14F-4D97-AF65-F5344CB8AC3E}">
        <p14:creationId xmlns:p14="http://schemas.microsoft.com/office/powerpoint/2010/main" val="1130408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9D1F-EA21-49D5-8383-63A752A4CDE0}"/>
              </a:ext>
            </a:extLst>
          </p:cNvPr>
          <p:cNvSpPr>
            <a:spLocks noGrp="1"/>
          </p:cNvSpPr>
          <p:nvPr>
            <p:ph type="title"/>
          </p:nvPr>
        </p:nvSpPr>
        <p:spPr/>
        <p:txBody>
          <a:bodyPr/>
          <a:lstStyle/>
          <a:p>
            <a:r>
              <a:rPr lang="en-US" sz="4400" dirty="0"/>
              <a:t>“Rich Man”</a:t>
            </a:r>
          </a:p>
        </p:txBody>
      </p:sp>
      <p:sp>
        <p:nvSpPr>
          <p:cNvPr id="3" name="Content Placeholder 2">
            <a:extLst>
              <a:ext uri="{FF2B5EF4-FFF2-40B4-BE49-F238E27FC236}">
                <a16:creationId xmlns:a16="http://schemas.microsoft.com/office/drawing/2014/main" id="{5F00DD82-4544-43BE-AD55-1EF00404799D}"/>
              </a:ext>
            </a:extLst>
          </p:cNvPr>
          <p:cNvSpPr>
            <a:spLocks noGrp="1"/>
          </p:cNvSpPr>
          <p:nvPr>
            <p:ph idx="1"/>
          </p:nvPr>
        </p:nvSpPr>
        <p:spPr>
          <a:xfrm>
            <a:off x="506437" y="2489200"/>
            <a:ext cx="8356209" cy="3530600"/>
          </a:xfrm>
        </p:spPr>
        <p:txBody>
          <a:bodyPr>
            <a:normAutofit/>
          </a:bodyPr>
          <a:lstStyle/>
          <a:p>
            <a:r>
              <a:rPr lang="en-US" sz="3600" dirty="0"/>
              <a:t>Matthew 27:57</a:t>
            </a:r>
          </a:p>
          <a:p>
            <a:r>
              <a:rPr lang="en-US" sz="3600" dirty="0"/>
              <a:t>Now when it was evening, a rich man from Arimathea came, named Joseph, who himself had also become a disciple of Jesus.</a:t>
            </a:r>
          </a:p>
          <a:p>
            <a:endParaRPr lang="en-US" dirty="0"/>
          </a:p>
        </p:txBody>
      </p:sp>
    </p:spTree>
    <p:extLst>
      <p:ext uri="{BB962C8B-B14F-4D97-AF65-F5344CB8AC3E}">
        <p14:creationId xmlns:p14="http://schemas.microsoft.com/office/powerpoint/2010/main" val="135118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14438-0EBF-4CF7-B1E3-2FB905F9121B}"/>
              </a:ext>
            </a:extLst>
          </p:cNvPr>
          <p:cNvSpPr>
            <a:spLocks noGrp="1"/>
          </p:cNvSpPr>
          <p:nvPr>
            <p:ph type="title"/>
          </p:nvPr>
        </p:nvSpPr>
        <p:spPr/>
        <p:txBody>
          <a:bodyPr/>
          <a:lstStyle/>
          <a:p>
            <a:r>
              <a:rPr lang="en-US" sz="4400" dirty="0"/>
              <a:t>“Rich Man”</a:t>
            </a:r>
          </a:p>
        </p:txBody>
      </p:sp>
      <p:sp>
        <p:nvSpPr>
          <p:cNvPr id="3" name="Content Placeholder 2">
            <a:extLst>
              <a:ext uri="{FF2B5EF4-FFF2-40B4-BE49-F238E27FC236}">
                <a16:creationId xmlns:a16="http://schemas.microsoft.com/office/drawing/2014/main" id="{C3663709-4A27-444A-A313-6DB7716957A1}"/>
              </a:ext>
            </a:extLst>
          </p:cNvPr>
          <p:cNvSpPr>
            <a:spLocks noGrp="1"/>
          </p:cNvSpPr>
          <p:nvPr>
            <p:ph idx="1"/>
          </p:nvPr>
        </p:nvSpPr>
        <p:spPr>
          <a:xfrm>
            <a:off x="647115" y="2489200"/>
            <a:ext cx="8102990" cy="3530600"/>
          </a:xfrm>
        </p:spPr>
        <p:txBody>
          <a:bodyPr>
            <a:normAutofit lnSpcReduction="10000"/>
          </a:bodyPr>
          <a:lstStyle/>
          <a:p>
            <a:r>
              <a:rPr lang="en-US" sz="3200" dirty="0"/>
              <a:t>Mark 10:17</a:t>
            </a:r>
          </a:p>
          <a:p>
            <a:pPr marL="0" indent="0">
              <a:buNone/>
            </a:pPr>
            <a:r>
              <a:rPr lang="en-US" sz="3200" dirty="0"/>
              <a:t>The Rich Young Ruler</a:t>
            </a:r>
          </a:p>
          <a:p>
            <a:r>
              <a:rPr lang="en-US" sz="3200" dirty="0"/>
              <a:t>As He was setting out on a journey, a man ran up to Him and knelt before Him, and asked Him, “Good Teacher, what shall I do so that I may inherit eternal life?”</a:t>
            </a:r>
          </a:p>
          <a:p>
            <a:endParaRPr lang="en-US" dirty="0"/>
          </a:p>
        </p:txBody>
      </p:sp>
    </p:spTree>
    <p:extLst>
      <p:ext uri="{BB962C8B-B14F-4D97-AF65-F5344CB8AC3E}">
        <p14:creationId xmlns:p14="http://schemas.microsoft.com/office/powerpoint/2010/main" val="1949818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8A611-5076-43C3-81D0-C85152F9E102}"/>
              </a:ext>
            </a:extLst>
          </p:cNvPr>
          <p:cNvSpPr>
            <a:spLocks noGrp="1"/>
          </p:cNvSpPr>
          <p:nvPr>
            <p:ph type="title"/>
          </p:nvPr>
        </p:nvSpPr>
        <p:spPr/>
        <p:txBody>
          <a:bodyPr/>
          <a:lstStyle/>
          <a:p>
            <a:r>
              <a:rPr lang="en-US" sz="4400" dirty="0"/>
              <a:t>“Rich Man”</a:t>
            </a:r>
          </a:p>
        </p:txBody>
      </p:sp>
      <p:sp>
        <p:nvSpPr>
          <p:cNvPr id="3" name="Content Placeholder 2">
            <a:extLst>
              <a:ext uri="{FF2B5EF4-FFF2-40B4-BE49-F238E27FC236}">
                <a16:creationId xmlns:a16="http://schemas.microsoft.com/office/drawing/2014/main" id="{6B59EC3F-5673-4A91-B932-87B671361DBC}"/>
              </a:ext>
            </a:extLst>
          </p:cNvPr>
          <p:cNvSpPr>
            <a:spLocks noGrp="1"/>
          </p:cNvSpPr>
          <p:nvPr>
            <p:ph idx="1"/>
          </p:nvPr>
        </p:nvSpPr>
        <p:spPr>
          <a:xfrm>
            <a:off x="295422" y="2489200"/>
            <a:ext cx="8553155" cy="3530600"/>
          </a:xfrm>
        </p:spPr>
        <p:txBody>
          <a:bodyPr>
            <a:normAutofit fontScale="92500" lnSpcReduction="10000"/>
          </a:bodyPr>
          <a:lstStyle/>
          <a:p>
            <a:r>
              <a:rPr lang="en-US" sz="2800" dirty="0"/>
              <a:t>Luke 12:15-17</a:t>
            </a:r>
          </a:p>
          <a:p>
            <a:r>
              <a:rPr lang="en-US" sz="2800" b="1" baseline="30000" dirty="0"/>
              <a:t>15 </a:t>
            </a:r>
            <a:r>
              <a:rPr lang="en-US" sz="2800" dirty="0"/>
              <a:t>But He said to them, “Beware, and be on your guard against every form of greed; for not </a:t>
            </a:r>
            <a:r>
              <a:rPr lang="en-US" sz="2800" i="1" dirty="0"/>
              <a:t>even</a:t>
            </a:r>
            <a:r>
              <a:rPr lang="en-US" sz="2800" dirty="0"/>
              <a:t> when one is affluent does his life consist of his possessions.” </a:t>
            </a:r>
            <a:r>
              <a:rPr lang="en-US" sz="2800" b="1" baseline="30000" dirty="0"/>
              <a:t>16 </a:t>
            </a:r>
            <a:r>
              <a:rPr lang="en-US" sz="2800" dirty="0"/>
              <a:t>And He told them a parable, saying, “The land of a rich man was very productive. </a:t>
            </a:r>
            <a:r>
              <a:rPr lang="en-US" sz="2800" b="1" baseline="30000" dirty="0"/>
              <a:t>17 </a:t>
            </a:r>
            <a:r>
              <a:rPr lang="en-US" sz="2800" dirty="0"/>
              <a:t>And he began thinking to himself, saying, ‘What shall I do, since I have no place to store my crops?’</a:t>
            </a:r>
          </a:p>
          <a:p>
            <a:endParaRPr lang="en-US" dirty="0"/>
          </a:p>
        </p:txBody>
      </p:sp>
    </p:spTree>
    <p:extLst>
      <p:ext uri="{BB962C8B-B14F-4D97-AF65-F5344CB8AC3E}">
        <p14:creationId xmlns:p14="http://schemas.microsoft.com/office/powerpoint/2010/main" val="629402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0ED5-6CB4-43B7-A652-8C48C81BB2EC}"/>
              </a:ext>
            </a:extLst>
          </p:cNvPr>
          <p:cNvSpPr>
            <a:spLocks noGrp="1"/>
          </p:cNvSpPr>
          <p:nvPr>
            <p:ph type="title"/>
          </p:nvPr>
        </p:nvSpPr>
        <p:spPr/>
        <p:txBody>
          <a:bodyPr/>
          <a:lstStyle/>
          <a:p>
            <a:r>
              <a:rPr lang="en-US" sz="4400" dirty="0"/>
              <a:t>“Rich Man”</a:t>
            </a:r>
          </a:p>
        </p:txBody>
      </p:sp>
      <p:sp>
        <p:nvSpPr>
          <p:cNvPr id="3" name="Content Placeholder 2">
            <a:extLst>
              <a:ext uri="{FF2B5EF4-FFF2-40B4-BE49-F238E27FC236}">
                <a16:creationId xmlns:a16="http://schemas.microsoft.com/office/drawing/2014/main" id="{94008CF3-019B-4CE7-B7D1-AA493446F546}"/>
              </a:ext>
            </a:extLst>
          </p:cNvPr>
          <p:cNvSpPr>
            <a:spLocks noGrp="1"/>
          </p:cNvSpPr>
          <p:nvPr>
            <p:ph idx="1"/>
          </p:nvPr>
        </p:nvSpPr>
        <p:spPr>
          <a:xfrm>
            <a:off x="590843" y="2489200"/>
            <a:ext cx="8173329" cy="3530600"/>
          </a:xfrm>
        </p:spPr>
        <p:txBody>
          <a:bodyPr>
            <a:normAutofit fontScale="92500" lnSpcReduction="10000"/>
          </a:bodyPr>
          <a:lstStyle/>
          <a:p>
            <a:r>
              <a:rPr lang="en-US" sz="3600" dirty="0"/>
              <a:t>Luke 16:1</a:t>
            </a:r>
          </a:p>
          <a:p>
            <a:pPr marL="0" indent="0">
              <a:buNone/>
            </a:pPr>
            <a:r>
              <a:rPr lang="en-US" sz="3600" dirty="0"/>
              <a:t>The Unrighteous Manager</a:t>
            </a:r>
          </a:p>
          <a:p>
            <a:r>
              <a:rPr lang="en-US" sz="3600" dirty="0"/>
              <a:t>Now He was also saying to the disciples, “There was a rich man who had a manager, and this </a:t>
            </a:r>
            <a:r>
              <a:rPr lang="en-US" sz="3600" i="1" dirty="0"/>
              <a:t>manager</a:t>
            </a:r>
            <a:r>
              <a:rPr lang="en-US" sz="3600" dirty="0"/>
              <a:t> was reported to him as squandering his possessions.</a:t>
            </a:r>
          </a:p>
          <a:p>
            <a:endParaRPr lang="en-US" dirty="0"/>
          </a:p>
        </p:txBody>
      </p:sp>
    </p:spTree>
    <p:extLst>
      <p:ext uri="{BB962C8B-B14F-4D97-AF65-F5344CB8AC3E}">
        <p14:creationId xmlns:p14="http://schemas.microsoft.com/office/powerpoint/2010/main" val="873764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CE538-A904-4AA3-A932-3136F04F71C6}"/>
              </a:ext>
            </a:extLst>
          </p:cNvPr>
          <p:cNvSpPr>
            <a:spLocks noGrp="1"/>
          </p:cNvSpPr>
          <p:nvPr>
            <p:ph type="title"/>
          </p:nvPr>
        </p:nvSpPr>
        <p:spPr/>
        <p:txBody>
          <a:bodyPr/>
          <a:lstStyle/>
          <a:p>
            <a:r>
              <a:rPr lang="en-US" sz="4400" dirty="0"/>
              <a:t>“Rich Man”</a:t>
            </a:r>
          </a:p>
        </p:txBody>
      </p:sp>
      <p:sp>
        <p:nvSpPr>
          <p:cNvPr id="3" name="Content Placeholder 2">
            <a:extLst>
              <a:ext uri="{FF2B5EF4-FFF2-40B4-BE49-F238E27FC236}">
                <a16:creationId xmlns:a16="http://schemas.microsoft.com/office/drawing/2014/main" id="{6319F996-3E31-433E-A5FD-FCD9BA73FED9}"/>
              </a:ext>
            </a:extLst>
          </p:cNvPr>
          <p:cNvSpPr>
            <a:spLocks noGrp="1"/>
          </p:cNvSpPr>
          <p:nvPr>
            <p:ph idx="1"/>
          </p:nvPr>
        </p:nvSpPr>
        <p:spPr>
          <a:xfrm>
            <a:off x="866441" y="2489200"/>
            <a:ext cx="7588242" cy="3530600"/>
          </a:xfrm>
        </p:spPr>
        <p:txBody>
          <a:bodyPr/>
          <a:lstStyle/>
          <a:p>
            <a:r>
              <a:rPr lang="en-US" sz="3600" dirty="0"/>
              <a:t>Luke 19:2</a:t>
            </a:r>
          </a:p>
          <a:p>
            <a:r>
              <a:rPr lang="en-US" sz="3600" dirty="0"/>
              <a:t>And there was a man called by the name of </a:t>
            </a:r>
            <a:r>
              <a:rPr lang="en-US" sz="3600" dirty="0" err="1"/>
              <a:t>Zaccheus</a:t>
            </a:r>
            <a:r>
              <a:rPr lang="en-US" sz="3600" dirty="0"/>
              <a:t>; he was a chief tax collector and he was rich.</a:t>
            </a:r>
          </a:p>
          <a:p>
            <a:endParaRPr lang="en-US" dirty="0"/>
          </a:p>
        </p:txBody>
      </p:sp>
    </p:spTree>
    <p:extLst>
      <p:ext uri="{BB962C8B-B14F-4D97-AF65-F5344CB8AC3E}">
        <p14:creationId xmlns:p14="http://schemas.microsoft.com/office/powerpoint/2010/main" val="2592132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F298-D7D0-4DFD-866F-8B8BD949E7CA}"/>
              </a:ext>
            </a:extLst>
          </p:cNvPr>
          <p:cNvSpPr>
            <a:spLocks noGrp="1"/>
          </p:cNvSpPr>
          <p:nvPr>
            <p:ph type="title"/>
          </p:nvPr>
        </p:nvSpPr>
        <p:spPr/>
        <p:txBody>
          <a:bodyPr/>
          <a:lstStyle/>
          <a:p>
            <a:r>
              <a:rPr lang="en-US" sz="4400" dirty="0"/>
              <a:t>“Rich Man”</a:t>
            </a:r>
          </a:p>
        </p:txBody>
      </p:sp>
      <p:sp>
        <p:nvSpPr>
          <p:cNvPr id="3" name="Content Placeholder 2">
            <a:extLst>
              <a:ext uri="{FF2B5EF4-FFF2-40B4-BE49-F238E27FC236}">
                <a16:creationId xmlns:a16="http://schemas.microsoft.com/office/drawing/2014/main" id="{BDFF39FE-1079-4579-8CF6-A1C48DE82CBF}"/>
              </a:ext>
            </a:extLst>
          </p:cNvPr>
          <p:cNvSpPr>
            <a:spLocks noGrp="1"/>
          </p:cNvSpPr>
          <p:nvPr>
            <p:ph idx="1"/>
          </p:nvPr>
        </p:nvSpPr>
        <p:spPr/>
        <p:txBody>
          <a:bodyPr/>
          <a:lstStyle/>
          <a:p>
            <a:r>
              <a:rPr lang="en-US" sz="3600" dirty="0">
                <a:solidFill>
                  <a:schemeClr val="tx1"/>
                </a:solidFill>
              </a:rPr>
              <a:t>Luke 16:19-31</a:t>
            </a:r>
          </a:p>
          <a:p>
            <a:pPr marL="0" indent="0">
              <a:buNone/>
            </a:pPr>
            <a:endParaRPr lang="en-US" dirty="0"/>
          </a:p>
        </p:txBody>
      </p:sp>
    </p:spTree>
    <p:extLst>
      <p:ext uri="{BB962C8B-B14F-4D97-AF65-F5344CB8AC3E}">
        <p14:creationId xmlns:p14="http://schemas.microsoft.com/office/powerpoint/2010/main" val="3819819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B0E230E-70E3-4816-B34C-60081C198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2" name="Rectangle 21">
              <a:extLst>
                <a:ext uri="{FF2B5EF4-FFF2-40B4-BE49-F238E27FC236}">
                  <a16:creationId xmlns:a16="http://schemas.microsoft.com/office/drawing/2014/main" id="{3B83E67D-EC2D-4F62-B68C-E7E941F2F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22">
              <a:extLst>
                <a:ext uri="{FF2B5EF4-FFF2-40B4-BE49-F238E27FC236}">
                  <a16:creationId xmlns:a16="http://schemas.microsoft.com/office/drawing/2014/main" id="{CD656D94-EA3C-4DE5-8ACE-F017877DC9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DDF2336D-545C-4580-A987-E34CB8D03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5A72122C-5459-4226-A789-400922409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26CD720A-34B1-4FB2-B122-4864FF2AE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EE0D36AA-4D88-4918-B42F-4F65F96FC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A2BE0E7D-C7E7-4D36-81EF-3609D2F28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83737097-3995-4011-B02C-1D81B79A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926F05A5-8383-494D-B689-1FB4561CE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Rectangle 30">
              <a:extLst>
                <a:ext uri="{FF2B5EF4-FFF2-40B4-BE49-F238E27FC236}">
                  <a16:creationId xmlns:a16="http://schemas.microsoft.com/office/drawing/2014/main" id="{5DAE4DD2-048E-4DF4-89CD-D15DF5CF29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3C80A42D-5C95-4626-956B-6DFFE93791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48A0A88-DB36-E0D0-F624-9C4994ACF9F8}"/>
              </a:ext>
            </a:extLst>
          </p:cNvPr>
          <p:cNvSpPr>
            <a:spLocks noGrp="1"/>
          </p:cNvSpPr>
          <p:nvPr>
            <p:ph type="title"/>
          </p:nvPr>
        </p:nvSpPr>
        <p:spPr>
          <a:xfrm>
            <a:off x="3924578" y="437513"/>
            <a:ext cx="4674298" cy="5954325"/>
          </a:xfrm>
        </p:spPr>
        <p:txBody>
          <a:bodyPr vert="horz" lIns="91440" tIns="45720" rIns="91440" bIns="45720" rtlCol="0" anchor="ctr">
            <a:normAutofit/>
          </a:bodyPr>
          <a:lstStyle/>
          <a:p>
            <a:r>
              <a:rPr lang="en-US" sz="5700">
                <a:solidFill>
                  <a:schemeClr val="tx2"/>
                </a:solidFill>
              </a:rPr>
              <a:t>This Rich Man was different than the others</a:t>
            </a:r>
          </a:p>
        </p:txBody>
      </p:sp>
    </p:spTree>
    <p:extLst>
      <p:ext uri="{BB962C8B-B14F-4D97-AF65-F5344CB8AC3E}">
        <p14:creationId xmlns:p14="http://schemas.microsoft.com/office/powerpoint/2010/main" val="3977964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733EBD-820A-4FA2-9A24-E3259DA7E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44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C38D433-14C4-03A7-F76F-52F74B7371DB}"/>
              </a:ext>
            </a:extLst>
          </p:cNvPr>
          <p:cNvPicPr>
            <a:picLocks noChangeAspect="1"/>
          </p:cNvPicPr>
          <p:nvPr/>
        </p:nvPicPr>
        <p:blipFill rotWithShape="1">
          <a:blip r:embed="rId2"/>
          <a:srcRect l="5676" r="-1" b="-1"/>
          <a:stretch/>
        </p:blipFill>
        <p:spPr>
          <a:xfrm>
            <a:off x="482600" y="643467"/>
            <a:ext cx="8178799" cy="5571066"/>
          </a:xfrm>
          <a:prstGeom prst="rect">
            <a:avLst/>
          </a:prstGeom>
        </p:spPr>
      </p:pic>
      <p:sp>
        <p:nvSpPr>
          <p:cNvPr id="9" name="Rectangle 8">
            <a:extLst>
              <a:ext uri="{FF2B5EF4-FFF2-40B4-BE49-F238E27FC236}">
                <a16:creationId xmlns:a16="http://schemas.microsoft.com/office/drawing/2014/main" id="{6D4A187A-A5A0-48DF-94DB-432F7582D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34586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B0E230E-70E3-4816-B34C-60081C198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2" name="Rectangle 21">
              <a:extLst>
                <a:ext uri="{FF2B5EF4-FFF2-40B4-BE49-F238E27FC236}">
                  <a16:creationId xmlns:a16="http://schemas.microsoft.com/office/drawing/2014/main" id="{3B83E67D-EC2D-4F62-B68C-E7E941F2F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22">
              <a:extLst>
                <a:ext uri="{FF2B5EF4-FFF2-40B4-BE49-F238E27FC236}">
                  <a16:creationId xmlns:a16="http://schemas.microsoft.com/office/drawing/2014/main" id="{CD656D94-EA3C-4DE5-8ACE-F017877DC9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DDF2336D-545C-4580-A987-E34CB8D03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5A72122C-5459-4226-A789-400922409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26CD720A-34B1-4FB2-B122-4864FF2AE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EE0D36AA-4D88-4918-B42F-4F65F96FC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A2BE0E7D-C7E7-4D36-81EF-3609D2F28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83737097-3995-4011-B02C-1D81B79A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926F05A5-8383-494D-B689-1FB4561CE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Rectangle 30">
              <a:extLst>
                <a:ext uri="{FF2B5EF4-FFF2-40B4-BE49-F238E27FC236}">
                  <a16:creationId xmlns:a16="http://schemas.microsoft.com/office/drawing/2014/main" id="{5DAE4DD2-048E-4DF4-89CD-D15DF5CF29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3C80A42D-5C95-4626-956B-6DFFE93791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5F8A06F-864F-F2A9-BE1B-8E4074C0BB7F}"/>
              </a:ext>
            </a:extLst>
          </p:cNvPr>
          <p:cNvSpPr>
            <a:spLocks noGrp="1"/>
          </p:cNvSpPr>
          <p:nvPr>
            <p:ph type="title"/>
          </p:nvPr>
        </p:nvSpPr>
        <p:spPr>
          <a:xfrm>
            <a:off x="3924578" y="437513"/>
            <a:ext cx="4674298" cy="5954325"/>
          </a:xfrm>
        </p:spPr>
        <p:txBody>
          <a:bodyPr vert="horz" lIns="91440" tIns="45720" rIns="91440" bIns="45720" rtlCol="0" anchor="ctr">
            <a:normAutofit/>
          </a:bodyPr>
          <a:lstStyle/>
          <a:p>
            <a:r>
              <a:rPr lang="en-US" sz="5700">
                <a:solidFill>
                  <a:schemeClr val="tx2"/>
                </a:solidFill>
              </a:rPr>
              <a:t>He was rich and he wanted you to know</a:t>
            </a:r>
          </a:p>
        </p:txBody>
      </p:sp>
    </p:spTree>
    <p:extLst>
      <p:ext uri="{BB962C8B-B14F-4D97-AF65-F5344CB8AC3E}">
        <p14:creationId xmlns:p14="http://schemas.microsoft.com/office/powerpoint/2010/main" val="1913439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9" name="Group 18">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20" name="Rectangle 19">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AB109C45-1A29-5CAE-32B0-A96B1A201C8F}"/>
              </a:ext>
            </a:extLst>
          </p:cNvPr>
          <p:cNvSpPr>
            <a:spLocks noGrp="1"/>
          </p:cNvSpPr>
          <p:nvPr>
            <p:ph type="title"/>
          </p:nvPr>
        </p:nvSpPr>
        <p:spPr>
          <a:xfrm>
            <a:off x="3508815" y="1370143"/>
            <a:ext cx="4793452" cy="4157446"/>
          </a:xfrm>
        </p:spPr>
        <p:txBody>
          <a:bodyPr vert="horz" lIns="91440" tIns="45720" rIns="91440" bIns="45720" rtlCol="0" anchor="ctr">
            <a:normAutofit/>
          </a:bodyPr>
          <a:lstStyle/>
          <a:p>
            <a:r>
              <a:rPr lang="en-US" sz="5700">
                <a:solidFill>
                  <a:schemeClr val="tx1"/>
                </a:solidFill>
              </a:rPr>
              <a:t>He held back nothing</a:t>
            </a:r>
          </a:p>
        </p:txBody>
      </p:sp>
      <p:cxnSp>
        <p:nvCxnSpPr>
          <p:cNvPr id="23" name="Straight Connector 22">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62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358975" y="1209957"/>
            <a:ext cx="2667240" cy="4438087"/>
          </a:xfrm>
        </p:spPr>
        <p:txBody>
          <a:bodyPr anchor="ctr">
            <a:normAutofit/>
          </a:bodyPr>
          <a:lstStyle/>
          <a:p>
            <a:pPr algn="r"/>
            <a:r>
              <a:rPr lang="en-US" sz="4000" dirty="0">
                <a:solidFill>
                  <a:schemeClr val="tx1"/>
                </a:solidFill>
              </a:rPr>
              <a:t>Rich Man</a:t>
            </a:r>
          </a:p>
        </p:txBody>
      </p:sp>
      <p:sp>
        <p:nvSpPr>
          <p:cNvPr id="3" name="Content Placeholder 2"/>
          <p:cNvSpPr>
            <a:spLocks noGrp="1"/>
          </p:cNvSpPr>
          <p:nvPr>
            <p:ph idx="1"/>
          </p:nvPr>
        </p:nvSpPr>
        <p:spPr>
          <a:xfrm>
            <a:off x="3508817" y="1059025"/>
            <a:ext cx="4995629" cy="4739950"/>
          </a:xfrm>
        </p:spPr>
        <p:txBody>
          <a:bodyPr anchor="ctr">
            <a:normAutofit/>
          </a:bodyPr>
          <a:lstStyle/>
          <a:p>
            <a:r>
              <a:rPr lang="en-US" sz="3600" dirty="0">
                <a:solidFill>
                  <a:schemeClr val="tx1"/>
                </a:solidFill>
              </a:rPr>
              <a:t>Habitually Wore Purple</a:t>
            </a:r>
          </a:p>
          <a:p>
            <a:r>
              <a:rPr lang="en-US" sz="3600" dirty="0">
                <a:solidFill>
                  <a:schemeClr val="tx1"/>
                </a:solidFill>
              </a:rPr>
              <a:t>Wore Fine Linen</a:t>
            </a:r>
          </a:p>
          <a:p>
            <a:r>
              <a:rPr lang="en-US" sz="3600" dirty="0">
                <a:solidFill>
                  <a:schemeClr val="tx1"/>
                </a:solidFill>
              </a:rPr>
              <a:t>Joyously Living In Splendor Everyday</a:t>
            </a:r>
          </a:p>
          <a:p>
            <a:endParaRPr lang="en-US" dirty="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42000"/>
                <a:hueMod val="42000"/>
                <a:satMod val="124000"/>
                <a:lumMod val="62000"/>
              </a:schemeClr>
              <a:schemeClr val="bg1">
                <a:tint val="96000"/>
                <a:satMod val="13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57661CCF-E17C-67B1-A03A-61AC17D1E5EE}"/>
              </a:ext>
            </a:extLst>
          </p:cNvPr>
          <p:cNvSpPr>
            <a:spLocks noGrp="1"/>
          </p:cNvSpPr>
          <p:nvPr>
            <p:ph type="title"/>
          </p:nvPr>
        </p:nvSpPr>
        <p:spPr>
          <a:xfrm>
            <a:off x="3508815" y="1221260"/>
            <a:ext cx="4090590" cy="4415481"/>
          </a:xfrm>
        </p:spPr>
        <p:txBody>
          <a:bodyPr vert="horz" lIns="91440" tIns="45720" rIns="91440" bIns="45720" rtlCol="0" anchor="ctr">
            <a:normAutofit/>
          </a:bodyPr>
          <a:lstStyle/>
          <a:p>
            <a:r>
              <a:rPr lang="en-US" sz="5400" dirty="0">
                <a:solidFill>
                  <a:schemeClr val="tx2">
                    <a:lumMod val="75000"/>
                  </a:schemeClr>
                </a:solidFill>
              </a:rPr>
              <a:t>Sam Walton</a:t>
            </a:r>
          </a:p>
        </p:txBody>
      </p:sp>
      <p:cxnSp>
        <p:nvCxnSpPr>
          <p:cNvPr id="27" name="Straight Connector 2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240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2" name="Rectangle 71">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5" name="Group 84">
            <a:extLst>
              <a:ext uri="{FF2B5EF4-FFF2-40B4-BE49-F238E27FC236}">
                <a16:creationId xmlns:a16="http://schemas.microsoft.com/office/drawing/2014/main" id="{57E8AB56-819A-49B9-B5F6-C1096F693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6" name="Rectangle 85">
              <a:extLst>
                <a:ext uri="{FF2B5EF4-FFF2-40B4-BE49-F238E27FC236}">
                  <a16:creationId xmlns:a16="http://schemas.microsoft.com/office/drawing/2014/main" id="{3557D528-A227-4B3B-9023-2F3D0781F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Oval 86">
              <a:extLst>
                <a:ext uri="{FF2B5EF4-FFF2-40B4-BE49-F238E27FC236}">
                  <a16:creationId xmlns:a16="http://schemas.microsoft.com/office/drawing/2014/main" id="{E8901DC2-8B37-4756-A389-A0681334D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8" name="Oval 87">
              <a:extLst>
                <a:ext uri="{FF2B5EF4-FFF2-40B4-BE49-F238E27FC236}">
                  <a16:creationId xmlns:a16="http://schemas.microsoft.com/office/drawing/2014/main" id="{6E78D4E0-3EA7-43AA-AE34-F34662B0F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9" name="Oval 88">
              <a:extLst>
                <a:ext uri="{FF2B5EF4-FFF2-40B4-BE49-F238E27FC236}">
                  <a16:creationId xmlns:a16="http://schemas.microsoft.com/office/drawing/2014/main" id="{5C70AAAD-4EB0-43E3-8E4D-75F92B460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a:extLst>
                <a:ext uri="{FF2B5EF4-FFF2-40B4-BE49-F238E27FC236}">
                  <a16:creationId xmlns:a16="http://schemas.microsoft.com/office/drawing/2014/main" id="{749D2068-B206-421D-91CC-778F558C6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a:extLst>
                <a:ext uri="{FF2B5EF4-FFF2-40B4-BE49-F238E27FC236}">
                  <a16:creationId xmlns:a16="http://schemas.microsoft.com/office/drawing/2014/main" id="{900A61BF-A68C-44B8-90D9-A4FB9BAED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Oval 91">
              <a:extLst>
                <a:ext uri="{FF2B5EF4-FFF2-40B4-BE49-F238E27FC236}">
                  <a16:creationId xmlns:a16="http://schemas.microsoft.com/office/drawing/2014/main" id="{A155D1C5-E5FE-48DE-8EA7-7BA3A72E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3" name="Freeform 5">
              <a:extLst>
                <a:ext uri="{FF2B5EF4-FFF2-40B4-BE49-F238E27FC236}">
                  <a16:creationId xmlns:a16="http://schemas.microsoft.com/office/drawing/2014/main" id="{514D1785-2D2F-4A7B-B13B-570D681DC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4" name="Freeform 5">
              <a:extLst>
                <a:ext uri="{FF2B5EF4-FFF2-40B4-BE49-F238E27FC236}">
                  <a16:creationId xmlns:a16="http://schemas.microsoft.com/office/drawing/2014/main" id="{5E20AD47-8779-41F6-A0A5-0A36409AA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5" name="Rectangle 94">
              <a:extLst>
                <a:ext uri="{FF2B5EF4-FFF2-40B4-BE49-F238E27FC236}">
                  <a16:creationId xmlns:a16="http://schemas.microsoft.com/office/drawing/2014/main" id="{677AAA6D-9071-4CA2-BEC8-F5C2E8132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6" name="Freeform 5">
              <a:extLst>
                <a:ext uri="{FF2B5EF4-FFF2-40B4-BE49-F238E27FC236}">
                  <a16:creationId xmlns:a16="http://schemas.microsoft.com/office/drawing/2014/main" id="{23A94EDD-AB7C-4C78-A68E-AFE4CF15B4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Rectangle 1">
            <a:extLst>
              <a:ext uri="{FF2B5EF4-FFF2-40B4-BE49-F238E27FC236}">
                <a16:creationId xmlns:a16="http://schemas.microsoft.com/office/drawing/2014/main" id="{DE87D5A9-2EF1-4012-B000-8884B09501FD}"/>
              </a:ext>
            </a:extLst>
          </p:cNvPr>
          <p:cNvSpPr/>
          <p:nvPr/>
        </p:nvSpPr>
        <p:spPr>
          <a:xfrm>
            <a:off x="454395" y="703385"/>
            <a:ext cx="3099101" cy="5316415"/>
          </a:xfrm>
          <a:prstGeom prst="rect">
            <a:avLst/>
          </a:prstGeom>
        </p:spPr>
        <p:txBody>
          <a:bodyPr vert="horz" lIns="91440" tIns="45720" rIns="91440" bIns="45720" rtlCol="0">
            <a:noAutofit/>
          </a:bodyPr>
          <a:lstStyle/>
          <a:p>
            <a:pPr>
              <a:spcBef>
                <a:spcPts val="1000"/>
              </a:spcBef>
              <a:buClr>
                <a:schemeClr val="accent1"/>
              </a:buClr>
              <a:buSzPct val="80000"/>
              <a:buFont typeface="Wingdings 3" charset="2"/>
              <a:buChar char=""/>
            </a:pPr>
            <a:r>
              <a:rPr lang="en-US" sz="2800" dirty="0">
                <a:solidFill>
                  <a:schemeClr val="bg1"/>
                </a:solidFill>
              </a:rPr>
              <a:t>I just don’t believe a big showy lifestyle is appropriate. Why do I drive a pickup truck? What am I supposed to haul my dogs around in, a Rolls Royce?</a:t>
            </a:r>
          </a:p>
          <a:p>
            <a:pPr>
              <a:spcBef>
                <a:spcPts val="1000"/>
              </a:spcBef>
              <a:buClr>
                <a:schemeClr val="accent1"/>
              </a:buClr>
              <a:buSzPct val="80000"/>
              <a:buFont typeface="Wingdings 3" charset="2"/>
              <a:buChar char=""/>
            </a:pPr>
            <a:r>
              <a:rPr lang="en-US" sz="2800" dirty="0">
                <a:solidFill>
                  <a:schemeClr val="bg1"/>
                </a:solidFill>
              </a:rPr>
              <a:t>Sam Walton</a:t>
            </a:r>
          </a:p>
        </p:txBody>
      </p:sp>
      <p:pic>
        <p:nvPicPr>
          <p:cNvPr id="1026" name="Picture 2" descr="Sam Walton's 1979 Ford F-150 Receives Modern Interpretation By Jay Leno">
            <a:extLst>
              <a:ext uri="{FF2B5EF4-FFF2-40B4-BE49-F238E27FC236}">
                <a16:creationId xmlns:a16="http://schemas.microsoft.com/office/drawing/2014/main" id="{45576C62-2B00-46A1-821B-76499075A0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73" r="18918" b="-1"/>
          <a:stretch/>
        </p:blipFill>
        <p:spPr bwMode="auto">
          <a:xfrm>
            <a:off x="3895955" y="803751"/>
            <a:ext cx="4793650" cy="5250498"/>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a:extLst>
              <a:ext uri="{FF2B5EF4-FFF2-40B4-BE49-F238E27FC236}">
                <a16:creationId xmlns:a16="http://schemas.microsoft.com/office/drawing/2014/main" id="{1EDC29B9-9A1E-484D-9BE4-A6BC330C6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EC1E6683-5DAA-4DFE-8492-5268324F29AC}"/>
              </a:ext>
            </a:extLst>
          </p:cNvPr>
          <p:cNvSpPr txBox="1"/>
          <p:nvPr/>
        </p:nvSpPr>
        <p:spPr>
          <a:xfrm>
            <a:off x="4725946" y="112545"/>
            <a:ext cx="2952347" cy="646331"/>
          </a:xfrm>
          <a:prstGeom prst="rect">
            <a:avLst/>
          </a:prstGeom>
          <a:noFill/>
        </p:spPr>
        <p:txBody>
          <a:bodyPr wrap="square" rtlCol="0">
            <a:spAutoFit/>
          </a:bodyPr>
          <a:lstStyle/>
          <a:p>
            <a:r>
              <a:rPr lang="en-US" sz="3600" b="1" dirty="0"/>
              <a:t>Sam Walton</a:t>
            </a:r>
          </a:p>
        </p:txBody>
      </p:sp>
    </p:spTree>
    <p:extLst>
      <p:ext uri="{BB962C8B-B14F-4D97-AF65-F5344CB8AC3E}">
        <p14:creationId xmlns:p14="http://schemas.microsoft.com/office/powerpoint/2010/main" val="2292594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0DD55BBB-EA5D-498F-BB3A-76A330E06FA2}"/>
              </a:ext>
            </a:extLst>
          </p:cNvPr>
          <p:cNvSpPr>
            <a:spLocks noGrp="1"/>
          </p:cNvSpPr>
          <p:nvPr>
            <p:ph type="title"/>
          </p:nvPr>
        </p:nvSpPr>
        <p:spPr>
          <a:xfrm>
            <a:off x="1021981" y="3380252"/>
            <a:ext cx="6619243" cy="2677648"/>
          </a:xfrm>
        </p:spPr>
        <p:txBody>
          <a:bodyPr vert="horz" lIns="91440" tIns="45720" rIns="91440" bIns="45720" rtlCol="0" anchor="b">
            <a:noAutofit/>
          </a:bodyPr>
          <a:lstStyle/>
          <a:p>
            <a:pPr>
              <a:lnSpc>
                <a:spcPct val="90000"/>
              </a:lnSpc>
            </a:pPr>
            <a:r>
              <a:rPr lang="en-US" sz="4800" dirty="0">
                <a:solidFill>
                  <a:srgbClr val="FFFFFF"/>
                </a:solidFill>
              </a:rPr>
              <a:t>Sam Walton had a net worth of $8.6 billion at the time of his death in 1992. As of today, Walmart has a market cap of $365.8 billion.</a:t>
            </a:r>
          </a:p>
        </p:txBody>
      </p:sp>
    </p:spTree>
    <p:extLst>
      <p:ext uri="{BB962C8B-B14F-4D97-AF65-F5344CB8AC3E}">
        <p14:creationId xmlns:p14="http://schemas.microsoft.com/office/powerpoint/2010/main" val="39445698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92C272C-173C-445B-B3CC-6A9537017C38}"/>
              </a:ext>
            </a:extLst>
          </p:cNvPr>
          <p:cNvSpPr>
            <a:spLocks noGrp="1"/>
          </p:cNvSpPr>
          <p:nvPr>
            <p:ph type="title"/>
          </p:nvPr>
        </p:nvSpPr>
        <p:spPr>
          <a:xfrm>
            <a:off x="866215" y="855482"/>
            <a:ext cx="6571060" cy="898674"/>
          </a:xfrm>
        </p:spPr>
        <p:txBody>
          <a:bodyPr anchor="b">
            <a:normAutofit/>
          </a:bodyPr>
          <a:lstStyle/>
          <a:p>
            <a:r>
              <a:rPr lang="en-US" sz="4400" dirty="0">
                <a:solidFill>
                  <a:schemeClr val="tx2"/>
                </a:solidFill>
              </a:rPr>
              <a:t>Luke 16:20-21</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BB88879-9336-4F70-9213-116E056A38C3}"/>
              </a:ext>
            </a:extLst>
          </p:cNvPr>
          <p:cNvSpPr>
            <a:spLocks noGrp="1"/>
          </p:cNvSpPr>
          <p:nvPr>
            <p:ph idx="1"/>
          </p:nvPr>
        </p:nvSpPr>
        <p:spPr>
          <a:xfrm>
            <a:off x="534573" y="2079173"/>
            <a:ext cx="8074856" cy="3730689"/>
          </a:xfrm>
        </p:spPr>
        <p:txBody>
          <a:bodyPr anchor="ctr">
            <a:noAutofit/>
          </a:bodyPr>
          <a:lstStyle/>
          <a:p>
            <a:r>
              <a:rPr lang="en-US" sz="3600" b="1" baseline="30000" dirty="0">
                <a:solidFill>
                  <a:schemeClr val="tx1"/>
                </a:solidFill>
              </a:rPr>
              <a:t>20 </a:t>
            </a:r>
            <a:r>
              <a:rPr lang="en-US" sz="3600" dirty="0">
                <a:solidFill>
                  <a:schemeClr val="tx1"/>
                </a:solidFill>
              </a:rPr>
              <a:t>And a poor man named Lazarus was laid at his gate, covered with sores, </a:t>
            </a:r>
            <a:r>
              <a:rPr lang="en-US" sz="3600" b="1" baseline="30000" dirty="0">
                <a:solidFill>
                  <a:schemeClr val="tx1"/>
                </a:solidFill>
              </a:rPr>
              <a:t>21 </a:t>
            </a:r>
            <a:r>
              <a:rPr lang="en-US" sz="3600" dirty="0">
                <a:solidFill>
                  <a:schemeClr val="tx1"/>
                </a:solidFill>
              </a:rPr>
              <a:t>and longing to be fed from the </a:t>
            </a:r>
            <a:r>
              <a:rPr lang="en-US" sz="3600" i="1" dirty="0">
                <a:solidFill>
                  <a:schemeClr val="tx1"/>
                </a:solidFill>
              </a:rPr>
              <a:t>scraps</a:t>
            </a:r>
            <a:r>
              <a:rPr lang="en-US" sz="3600" dirty="0">
                <a:solidFill>
                  <a:schemeClr val="tx1"/>
                </a:solidFill>
              </a:rPr>
              <a:t> which fell from the rich man’s table; not only </a:t>
            </a:r>
            <a:r>
              <a:rPr lang="en-US" sz="3600" i="1" dirty="0">
                <a:solidFill>
                  <a:schemeClr val="tx1"/>
                </a:solidFill>
              </a:rPr>
              <a:t>that</a:t>
            </a:r>
            <a:r>
              <a:rPr lang="en-US" sz="3600" dirty="0">
                <a:solidFill>
                  <a:schemeClr val="tx1"/>
                </a:solidFill>
              </a:rPr>
              <a:t>, the dogs also were coming and licking his sores. </a:t>
            </a:r>
          </a:p>
        </p:txBody>
      </p:sp>
    </p:spTree>
    <p:extLst>
      <p:ext uri="{BB962C8B-B14F-4D97-AF65-F5344CB8AC3E}">
        <p14:creationId xmlns:p14="http://schemas.microsoft.com/office/powerpoint/2010/main" val="3223651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67D4-2028-45A5-8150-869FE5455374}"/>
              </a:ext>
            </a:extLst>
          </p:cNvPr>
          <p:cNvSpPr>
            <a:spLocks noGrp="1"/>
          </p:cNvSpPr>
          <p:nvPr>
            <p:ph type="title"/>
          </p:nvPr>
        </p:nvSpPr>
        <p:spPr/>
        <p:txBody>
          <a:bodyPr/>
          <a:lstStyle/>
          <a:p>
            <a:r>
              <a:rPr lang="en-US" sz="4400" dirty="0">
                <a:solidFill>
                  <a:schemeClr val="bg1"/>
                </a:solidFill>
              </a:rPr>
              <a:t>“Lazarus”</a:t>
            </a:r>
          </a:p>
        </p:txBody>
      </p:sp>
      <p:sp>
        <p:nvSpPr>
          <p:cNvPr id="3" name="Content Placeholder 2">
            <a:extLst>
              <a:ext uri="{FF2B5EF4-FFF2-40B4-BE49-F238E27FC236}">
                <a16:creationId xmlns:a16="http://schemas.microsoft.com/office/drawing/2014/main" id="{5CFBBD2F-7CCE-4930-A708-C36E297B2E8C}"/>
              </a:ext>
            </a:extLst>
          </p:cNvPr>
          <p:cNvSpPr>
            <a:spLocks noGrp="1"/>
          </p:cNvSpPr>
          <p:nvPr>
            <p:ph idx="1"/>
          </p:nvPr>
        </p:nvSpPr>
        <p:spPr>
          <a:xfrm>
            <a:off x="407963" y="2489200"/>
            <a:ext cx="7765366" cy="3530600"/>
          </a:xfrm>
        </p:spPr>
        <p:txBody>
          <a:bodyPr>
            <a:normAutofit/>
          </a:bodyPr>
          <a:lstStyle/>
          <a:p>
            <a:r>
              <a:rPr lang="en-US" sz="3600" dirty="0">
                <a:solidFill>
                  <a:schemeClr val="tx1"/>
                </a:solidFill>
              </a:rPr>
              <a:t>Lazarus-</a:t>
            </a:r>
            <a:r>
              <a:rPr lang="en-US" sz="3600" dirty="0"/>
              <a:t>John 11&amp;12- Martha and Mary’s Brother</a:t>
            </a:r>
          </a:p>
          <a:p>
            <a:r>
              <a:rPr lang="en-US" sz="3600" dirty="0">
                <a:solidFill>
                  <a:schemeClr val="tx1"/>
                </a:solidFill>
              </a:rPr>
              <a:t>Lazarus- Luke 16</a:t>
            </a:r>
            <a:endParaRPr lang="en-US" sz="3600" dirty="0"/>
          </a:p>
        </p:txBody>
      </p:sp>
    </p:spTree>
    <p:extLst>
      <p:ext uri="{BB962C8B-B14F-4D97-AF65-F5344CB8AC3E}">
        <p14:creationId xmlns:p14="http://schemas.microsoft.com/office/powerpoint/2010/main" val="1935056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1A3B-C20D-4D28-BE83-8167BEC03C4A}"/>
              </a:ext>
            </a:extLst>
          </p:cNvPr>
          <p:cNvSpPr>
            <a:spLocks noGrp="1"/>
          </p:cNvSpPr>
          <p:nvPr>
            <p:ph type="title"/>
          </p:nvPr>
        </p:nvSpPr>
        <p:spPr/>
        <p:txBody>
          <a:bodyPr/>
          <a:lstStyle/>
          <a:p>
            <a:r>
              <a:rPr lang="en-US" sz="4400" dirty="0"/>
              <a:t>“Poor Man”</a:t>
            </a:r>
          </a:p>
        </p:txBody>
      </p:sp>
      <p:sp>
        <p:nvSpPr>
          <p:cNvPr id="3" name="Content Placeholder 2">
            <a:extLst>
              <a:ext uri="{FF2B5EF4-FFF2-40B4-BE49-F238E27FC236}">
                <a16:creationId xmlns:a16="http://schemas.microsoft.com/office/drawing/2014/main" id="{74F8F219-FDD3-4C75-9C35-1DC8CE53B9CA}"/>
              </a:ext>
            </a:extLst>
          </p:cNvPr>
          <p:cNvSpPr>
            <a:spLocks noGrp="1"/>
          </p:cNvSpPr>
          <p:nvPr>
            <p:ph idx="1"/>
          </p:nvPr>
        </p:nvSpPr>
        <p:spPr>
          <a:xfrm>
            <a:off x="863564" y="2489200"/>
            <a:ext cx="6759476" cy="3530600"/>
          </a:xfrm>
        </p:spPr>
        <p:txBody>
          <a:bodyPr>
            <a:normAutofit/>
          </a:bodyPr>
          <a:lstStyle/>
          <a:p>
            <a:r>
              <a:rPr lang="en-US" sz="3600" dirty="0"/>
              <a:t>James 2</a:t>
            </a:r>
          </a:p>
        </p:txBody>
      </p:sp>
    </p:spTree>
    <p:extLst>
      <p:ext uri="{BB962C8B-B14F-4D97-AF65-F5344CB8AC3E}">
        <p14:creationId xmlns:p14="http://schemas.microsoft.com/office/powerpoint/2010/main" val="2554570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409903" y="1209957"/>
            <a:ext cx="3559747" cy="4438087"/>
          </a:xfrm>
        </p:spPr>
        <p:txBody>
          <a:bodyPr anchor="ctr">
            <a:normAutofit/>
          </a:bodyPr>
          <a:lstStyle/>
          <a:p>
            <a:pPr algn="r"/>
            <a:r>
              <a:rPr lang="en-US" sz="4400" dirty="0">
                <a:solidFill>
                  <a:schemeClr val="tx1"/>
                </a:solidFill>
              </a:rPr>
              <a:t>Poor Man /Lazarus</a:t>
            </a:r>
          </a:p>
        </p:txBody>
      </p:sp>
      <p:sp>
        <p:nvSpPr>
          <p:cNvPr id="3" name="Content Placeholder 2"/>
          <p:cNvSpPr>
            <a:spLocks noGrp="1"/>
          </p:cNvSpPr>
          <p:nvPr>
            <p:ph idx="1"/>
          </p:nvPr>
        </p:nvSpPr>
        <p:spPr>
          <a:xfrm>
            <a:off x="3508818" y="1059025"/>
            <a:ext cx="4884896" cy="4739950"/>
          </a:xfrm>
        </p:spPr>
        <p:txBody>
          <a:bodyPr anchor="ctr">
            <a:noAutofit/>
          </a:bodyPr>
          <a:lstStyle/>
          <a:p>
            <a:r>
              <a:rPr lang="en-US" sz="3200" dirty="0">
                <a:solidFill>
                  <a:schemeClr val="tx1"/>
                </a:solidFill>
              </a:rPr>
              <a:t>Laid at the Rich Mans Gate</a:t>
            </a:r>
          </a:p>
          <a:p>
            <a:r>
              <a:rPr lang="en-US" sz="3200" dirty="0">
                <a:solidFill>
                  <a:schemeClr val="tx1"/>
                </a:solidFill>
              </a:rPr>
              <a:t>Covered With Sores</a:t>
            </a:r>
          </a:p>
          <a:p>
            <a:r>
              <a:rPr lang="en-US" sz="3200" dirty="0">
                <a:solidFill>
                  <a:schemeClr val="tx1"/>
                </a:solidFill>
              </a:rPr>
              <a:t>Longing to be fed with crumbs from the rich mans table</a:t>
            </a:r>
          </a:p>
          <a:p>
            <a:r>
              <a:rPr lang="en-US" sz="3200" dirty="0">
                <a:solidFill>
                  <a:schemeClr val="tx1"/>
                </a:solidFill>
              </a:rPr>
              <a:t>Dogs were licking his sores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683DEA-CFBC-047D-C37D-4E486C47BE82}"/>
              </a:ext>
            </a:extLst>
          </p:cNvPr>
          <p:cNvSpPr>
            <a:spLocks noGrp="1"/>
          </p:cNvSpPr>
          <p:nvPr>
            <p:ph type="title"/>
          </p:nvPr>
        </p:nvSpPr>
        <p:spPr>
          <a:xfrm>
            <a:off x="899553" y="2099733"/>
            <a:ext cx="6619244" cy="2677648"/>
          </a:xfrm>
        </p:spPr>
        <p:txBody>
          <a:bodyPr vert="horz" lIns="91440" tIns="45720" rIns="91440" bIns="45720" rtlCol="0" anchor="b">
            <a:normAutofit/>
          </a:bodyPr>
          <a:lstStyle/>
          <a:p>
            <a:r>
              <a:rPr lang="en-US" sz="5400" dirty="0">
                <a:solidFill>
                  <a:schemeClr val="tx2">
                    <a:lumMod val="75000"/>
                  </a:schemeClr>
                </a:solidFill>
              </a:rPr>
              <a:t>Parable or not?</a:t>
            </a:r>
          </a:p>
        </p:txBody>
      </p:sp>
      <p:sp>
        <p:nvSpPr>
          <p:cNvPr id="23" name="Rectangle 22">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6312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9" name="Rectangle 8">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801794"/>
            <a:ext cx="8250178"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066296BB-8ECF-3C71-3558-9775E7CC3D24}"/>
              </a:ext>
            </a:extLst>
          </p:cNvPr>
          <p:cNvPicPr>
            <a:picLocks noChangeAspect="1"/>
          </p:cNvPicPr>
          <p:nvPr/>
        </p:nvPicPr>
        <p:blipFill>
          <a:blip r:embed="rId2"/>
          <a:stretch>
            <a:fillRect/>
          </a:stretch>
        </p:blipFill>
        <p:spPr>
          <a:xfrm>
            <a:off x="977971" y="1284394"/>
            <a:ext cx="7259433" cy="4283066"/>
          </a:xfrm>
          <a:prstGeom prst="rect">
            <a:avLst/>
          </a:prstGeom>
        </p:spPr>
      </p:pic>
    </p:spTree>
    <p:extLst>
      <p:ext uri="{BB962C8B-B14F-4D97-AF65-F5344CB8AC3E}">
        <p14:creationId xmlns:p14="http://schemas.microsoft.com/office/powerpoint/2010/main" val="217364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and a dog on stairs&#10;&#10;Description automatically generated with low confidence">
            <a:extLst>
              <a:ext uri="{FF2B5EF4-FFF2-40B4-BE49-F238E27FC236}">
                <a16:creationId xmlns:a16="http://schemas.microsoft.com/office/drawing/2014/main" id="{26BA99C8-E265-55FA-813A-5124B522280C}"/>
              </a:ext>
            </a:extLst>
          </p:cNvPr>
          <p:cNvPicPr>
            <a:picLocks noChangeAspect="1"/>
          </p:cNvPicPr>
          <p:nvPr/>
        </p:nvPicPr>
        <p:blipFill rotWithShape="1">
          <a:blip r:embed="rId2"/>
          <a:srcRect l="11000" r="-1" b="-1"/>
          <a:stretch/>
        </p:blipFill>
        <p:spPr>
          <a:xfrm>
            <a:off x="20" y="10"/>
            <a:ext cx="9143980" cy="6857990"/>
          </a:xfrm>
          <a:prstGeom prst="rect">
            <a:avLst/>
          </a:prstGeom>
        </p:spPr>
      </p:pic>
    </p:spTree>
    <p:extLst>
      <p:ext uri="{BB962C8B-B14F-4D97-AF65-F5344CB8AC3E}">
        <p14:creationId xmlns:p14="http://schemas.microsoft.com/office/powerpoint/2010/main" val="2234504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AE759AD-B004-4823-8081-34C9CAFC954B}"/>
              </a:ext>
            </a:extLst>
          </p:cNvPr>
          <p:cNvSpPr>
            <a:spLocks noGrp="1"/>
          </p:cNvSpPr>
          <p:nvPr>
            <p:ph type="title"/>
          </p:nvPr>
        </p:nvSpPr>
        <p:spPr>
          <a:xfrm>
            <a:off x="866215" y="855482"/>
            <a:ext cx="6571060" cy="898674"/>
          </a:xfrm>
        </p:spPr>
        <p:txBody>
          <a:bodyPr anchor="b">
            <a:normAutofit/>
          </a:bodyPr>
          <a:lstStyle/>
          <a:p>
            <a:r>
              <a:rPr lang="en-US" sz="4400" dirty="0">
                <a:solidFill>
                  <a:schemeClr val="tx2"/>
                </a:solidFill>
              </a:rPr>
              <a:t>Luke 16:22</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3975060-F066-4B95-BA92-457B127038CA}"/>
              </a:ext>
            </a:extLst>
          </p:cNvPr>
          <p:cNvSpPr>
            <a:spLocks noGrp="1"/>
          </p:cNvSpPr>
          <p:nvPr>
            <p:ph idx="1"/>
          </p:nvPr>
        </p:nvSpPr>
        <p:spPr>
          <a:xfrm>
            <a:off x="866215" y="2079173"/>
            <a:ext cx="7672874" cy="3730689"/>
          </a:xfrm>
        </p:spPr>
        <p:txBody>
          <a:bodyPr anchor="ctr">
            <a:noAutofit/>
          </a:bodyPr>
          <a:lstStyle/>
          <a:p>
            <a:r>
              <a:rPr lang="en-US" sz="4400" b="1" baseline="30000" dirty="0">
                <a:solidFill>
                  <a:schemeClr val="tx1"/>
                </a:solidFill>
              </a:rPr>
              <a:t>22 </a:t>
            </a:r>
            <a:r>
              <a:rPr lang="en-US" sz="4400" dirty="0">
                <a:solidFill>
                  <a:schemeClr val="tx1"/>
                </a:solidFill>
              </a:rPr>
              <a:t>Now it happened that the poor man died and was carried away by the angels to Abraham’s arms; </a:t>
            </a:r>
          </a:p>
        </p:txBody>
      </p:sp>
    </p:spTree>
    <p:extLst>
      <p:ext uri="{BB962C8B-B14F-4D97-AF65-F5344CB8AC3E}">
        <p14:creationId xmlns:p14="http://schemas.microsoft.com/office/powerpoint/2010/main" val="691224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358975" y="1209957"/>
            <a:ext cx="2667240" cy="4438087"/>
          </a:xfrm>
        </p:spPr>
        <p:txBody>
          <a:bodyPr anchor="ctr">
            <a:normAutofit/>
          </a:bodyPr>
          <a:lstStyle/>
          <a:p>
            <a:pPr algn="r"/>
            <a:r>
              <a:rPr lang="en-US" sz="4000" dirty="0">
                <a:solidFill>
                  <a:schemeClr val="tx1"/>
                </a:solidFill>
              </a:rPr>
              <a:t>Poor Man Dies </a:t>
            </a:r>
          </a:p>
        </p:txBody>
      </p:sp>
      <p:sp>
        <p:nvSpPr>
          <p:cNvPr id="3" name="Content Placeholder 2"/>
          <p:cNvSpPr>
            <a:spLocks noGrp="1"/>
          </p:cNvSpPr>
          <p:nvPr>
            <p:ph idx="1"/>
          </p:nvPr>
        </p:nvSpPr>
        <p:spPr>
          <a:xfrm>
            <a:off x="3508818" y="1059025"/>
            <a:ext cx="4754336" cy="4739950"/>
          </a:xfrm>
        </p:spPr>
        <p:txBody>
          <a:bodyPr anchor="ctr">
            <a:normAutofit/>
          </a:bodyPr>
          <a:lstStyle/>
          <a:p>
            <a:r>
              <a:rPr lang="en-US" sz="3200" dirty="0">
                <a:solidFill>
                  <a:schemeClr val="tx1"/>
                </a:solidFill>
              </a:rPr>
              <a:t>Carried away by the angels to Abrahams arms.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970721F-24FB-4D6F-A2F3-DBF7817AD623}"/>
              </a:ext>
            </a:extLst>
          </p:cNvPr>
          <p:cNvSpPr>
            <a:spLocks noGrp="1"/>
          </p:cNvSpPr>
          <p:nvPr>
            <p:ph type="title"/>
          </p:nvPr>
        </p:nvSpPr>
        <p:spPr>
          <a:xfrm>
            <a:off x="866215" y="855482"/>
            <a:ext cx="6571060" cy="898674"/>
          </a:xfrm>
        </p:spPr>
        <p:txBody>
          <a:bodyPr anchor="b">
            <a:normAutofit/>
          </a:bodyPr>
          <a:lstStyle/>
          <a:p>
            <a:r>
              <a:rPr lang="en-US" sz="4400" dirty="0">
                <a:solidFill>
                  <a:schemeClr val="tx2"/>
                </a:solidFill>
              </a:rPr>
              <a:t>Luke 16:22</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38328D7-8882-438B-BF3E-F6B1EEDE48A9}"/>
              </a:ext>
            </a:extLst>
          </p:cNvPr>
          <p:cNvSpPr>
            <a:spLocks noGrp="1"/>
          </p:cNvSpPr>
          <p:nvPr>
            <p:ph idx="1"/>
          </p:nvPr>
        </p:nvSpPr>
        <p:spPr>
          <a:xfrm>
            <a:off x="866215" y="2302464"/>
            <a:ext cx="7476494" cy="2380862"/>
          </a:xfrm>
        </p:spPr>
        <p:txBody>
          <a:bodyPr anchor="ctr">
            <a:normAutofit/>
          </a:bodyPr>
          <a:lstStyle/>
          <a:p>
            <a:r>
              <a:rPr lang="en-US" sz="4000" dirty="0">
                <a:solidFill>
                  <a:schemeClr val="tx1"/>
                </a:solidFill>
              </a:rPr>
              <a:t>22…and the rich man also died and was buried.</a:t>
            </a:r>
          </a:p>
        </p:txBody>
      </p:sp>
    </p:spTree>
    <p:extLst>
      <p:ext uri="{BB962C8B-B14F-4D97-AF65-F5344CB8AC3E}">
        <p14:creationId xmlns:p14="http://schemas.microsoft.com/office/powerpoint/2010/main" val="815491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6DC8D86-7F54-FE58-30FB-CE5039C25F4E}"/>
              </a:ext>
            </a:extLst>
          </p:cNvPr>
          <p:cNvSpPr>
            <a:spLocks noGrp="1"/>
          </p:cNvSpPr>
          <p:nvPr>
            <p:ph type="title"/>
          </p:nvPr>
        </p:nvSpPr>
        <p:spPr>
          <a:xfrm>
            <a:off x="6120579" y="1113062"/>
            <a:ext cx="2536723" cy="3281957"/>
          </a:xfrm>
        </p:spPr>
        <p:txBody>
          <a:bodyPr vert="horz" lIns="91440" tIns="45720" rIns="91440" bIns="45720" rtlCol="0" anchor="b">
            <a:normAutofit/>
          </a:bodyPr>
          <a:lstStyle/>
          <a:p>
            <a:r>
              <a:rPr lang="en-US" sz="5000" b="0" i="0" kern="1200" dirty="0">
                <a:solidFill>
                  <a:schemeClr val="bg2"/>
                </a:solidFill>
                <a:latin typeface="+mj-lt"/>
                <a:ea typeface="+mj-ea"/>
                <a:cs typeface="+mj-cs"/>
              </a:rPr>
              <a:t>Do you think that was it?</a:t>
            </a:r>
          </a:p>
        </p:txBody>
      </p:sp>
      <p:pic>
        <p:nvPicPr>
          <p:cNvPr id="6" name="Graphic 5" descr="Questions">
            <a:extLst>
              <a:ext uri="{FF2B5EF4-FFF2-40B4-BE49-F238E27FC236}">
                <a16:creationId xmlns:a16="http://schemas.microsoft.com/office/drawing/2014/main" id="{0185A986-3DD9-A426-F5F3-7494C9A86F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533" y="1113063"/>
            <a:ext cx="462875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245524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B0E230E-70E3-4816-B34C-60081C198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2" name="Rectangle 21">
              <a:extLst>
                <a:ext uri="{FF2B5EF4-FFF2-40B4-BE49-F238E27FC236}">
                  <a16:creationId xmlns:a16="http://schemas.microsoft.com/office/drawing/2014/main" id="{3B83E67D-EC2D-4F62-B68C-E7E941F2F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22">
              <a:extLst>
                <a:ext uri="{FF2B5EF4-FFF2-40B4-BE49-F238E27FC236}">
                  <a16:creationId xmlns:a16="http://schemas.microsoft.com/office/drawing/2014/main" id="{CD656D94-EA3C-4DE5-8ACE-F017877DC9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DDF2336D-545C-4580-A987-E34CB8D03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5A72122C-5459-4226-A789-400922409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26CD720A-34B1-4FB2-B122-4864FF2AE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EE0D36AA-4D88-4918-B42F-4F65F96FC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A2BE0E7D-C7E7-4D36-81EF-3609D2F28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83737097-3995-4011-B02C-1D81B79A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926F05A5-8383-494D-B689-1FB4561CE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Rectangle 30">
              <a:extLst>
                <a:ext uri="{FF2B5EF4-FFF2-40B4-BE49-F238E27FC236}">
                  <a16:creationId xmlns:a16="http://schemas.microsoft.com/office/drawing/2014/main" id="{5DAE4DD2-048E-4DF4-89CD-D15DF5CF29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3C80A42D-5C95-4626-956B-6DFFE93791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AFCD47B-F271-07CC-E0AE-9C86FD5E4B29}"/>
              </a:ext>
            </a:extLst>
          </p:cNvPr>
          <p:cNvSpPr>
            <a:spLocks noGrp="1"/>
          </p:cNvSpPr>
          <p:nvPr>
            <p:ph type="title"/>
          </p:nvPr>
        </p:nvSpPr>
        <p:spPr>
          <a:xfrm>
            <a:off x="3924578" y="437513"/>
            <a:ext cx="4674298" cy="5954325"/>
          </a:xfrm>
        </p:spPr>
        <p:txBody>
          <a:bodyPr vert="horz" lIns="91440" tIns="45720" rIns="91440" bIns="45720" rtlCol="0" anchor="ctr">
            <a:normAutofit/>
          </a:bodyPr>
          <a:lstStyle/>
          <a:p>
            <a:r>
              <a:rPr lang="en-US" sz="5700">
                <a:solidFill>
                  <a:schemeClr val="tx2"/>
                </a:solidFill>
              </a:rPr>
              <a:t>I am sure it was the most amazing funeral ever</a:t>
            </a:r>
          </a:p>
        </p:txBody>
      </p:sp>
    </p:spTree>
    <p:extLst>
      <p:ext uri="{BB962C8B-B14F-4D97-AF65-F5344CB8AC3E}">
        <p14:creationId xmlns:p14="http://schemas.microsoft.com/office/powerpoint/2010/main" val="2042747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04000"/>
                <a:satMod val="128000"/>
                <a:lumMod val="104000"/>
              </a:schemeClr>
            </a:gs>
            <a:gs pos="100000">
              <a:schemeClr val="bg1">
                <a:shade val="76000"/>
                <a:hueMod val="89000"/>
                <a:satMod val="164000"/>
                <a:lumMod val="68000"/>
              </a:schemeClr>
            </a:gs>
          </a:gsLst>
          <a:path path="circle">
            <a:fillToRect l="45000" t="65000" r="125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1FD9464E-E5B9-40C0-B738-67C266F5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859CD97-B68A-C9A8-699C-F1916604EFEC}"/>
              </a:ext>
            </a:extLst>
          </p:cNvPr>
          <p:cNvSpPr>
            <a:spLocks noGrp="1"/>
          </p:cNvSpPr>
          <p:nvPr>
            <p:ph type="title"/>
          </p:nvPr>
        </p:nvSpPr>
        <p:spPr>
          <a:xfrm>
            <a:off x="966774" y="1296452"/>
            <a:ext cx="4438647" cy="4265096"/>
          </a:xfrm>
        </p:spPr>
        <p:txBody>
          <a:bodyPr vert="horz" lIns="91440" tIns="45720" rIns="91440" bIns="45720" rtlCol="0" anchor="ctr">
            <a:normAutofit/>
          </a:bodyPr>
          <a:lstStyle/>
          <a:p>
            <a:r>
              <a:rPr lang="en-US" sz="5700">
                <a:solidFill>
                  <a:schemeClr val="tx1"/>
                </a:solidFill>
              </a:rPr>
              <a:t>The finest that money could buy</a:t>
            </a:r>
          </a:p>
        </p:txBody>
      </p:sp>
      <p:sp>
        <p:nvSpPr>
          <p:cNvPr id="23" name="Rectangle 22">
            <a:extLst>
              <a:ext uri="{FF2B5EF4-FFF2-40B4-BE49-F238E27FC236}">
                <a16:creationId xmlns:a16="http://schemas.microsoft.com/office/drawing/2014/main" id="{6CCD7EA2-2557-4E49-9B59-9C028EF18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473746"/>
            <a:ext cx="3126513" cy="5902828"/>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5" y="473747"/>
            <a:ext cx="514350" cy="5902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630901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358975" y="1209957"/>
            <a:ext cx="2667240" cy="4438087"/>
          </a:xfrm>
        </p:spPr>
        <p:txBody>
          <a:bodyPr anchor="ctr">
            <a:normAutofit/>
          </a:bodyPr>
          <a:lstStyle/>
          <a:p>
            <a:pPr algn="r"/>
            <a:r>
              <a:rPr lang="en-US" sz="4000" dirty="0">
                <a:solidFill>
                  <a:schemeClr val="tx1"/>
                </a:solidFill>
              </a:rPr>
              <a:t>Rich Man</a:t>
            </a:r>
          </a:p>
        </p:txBody>
      </p:sp>
      <p:sp>
        <p:nvSpPr>
          <p:cNvPr id="3" name="Content Placeholder 2"/>
          <p:cNvSpPr>
            <a:spLocks noGrp="1"/>
          </p:cNvSpPr>
          <p:nvPr>
            <p:ph idx="1"/>
          </p:nvPr>
        </p:nvSpPr>
        <p:spPr>
          <a:xfrm>
            <a:off x="3508818" y="1059025"/>
            <a:ext cx="4754334" cy="4739950"/>
          </a:xfrm>
        </p:spPr>
        <p:txBody>
          <a:bodyPr anchor="ctr">
            <a:normAutofit/>
          </a:bodyPr>
          <a:lstStyle/>
          <a:p>
            <a:r>
              <a:rPr lang="en-US" sz="4000" dirty="0">
                <a:solidFill>
                  <a:schemeClr val="tx1"/>
                </a:solidFill>
              </a:rPr>
              <a:t>Died and was buried</a:t>
            </a:r>
          </a:p>
          <a:p>
            <a:r>
              <a:rPr lang="en-US" sz="4000" dirty="0">
                <a:solidFill>
                  <a:schemeClr val="tx1"/>
                </a:solidFill>
              </a:rPr>
              <a:t>Went to Hades</a:t>
            </a:r>
          </a:p>
          <a:p>
            <a:pPr>
              <a:buNone/>
            </a:pPr>
            <a:endParaRPr lang="en-US" dirty="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B0E230E-70E3-4816-B34C-60081C198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2" name="Rectangle 21">
              <a:extLst>
                <a:ext uri="{FF2B5EF4-FFF2-40B4-BE49-F238E27FC236}">
                  <a16:creationId xmlns:a16="http://schemas.microsoft.com/office/drawing/2014/main" id="{3B83E67D-EC2D-4F62-B68C-E7E941F2F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22">
              <a:extLst>
                <a:ext uri="{FF2B5EF4-FFF2-40B4-BE49-F238E27FC236}">
                  <a16:creationId xmlns:a16="http://schemas.microsoft.com/office/drawing/2014/main" id="{CD656D94-EA3C-4DE5-8ACE-F017877DC9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DDF2336D-545C-4580-A987-E34CB8D03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5A72122C-5459-4226-A789-400922409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26CD720A-34B1-4FB2-B122-4864FF2AE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EE0D36AA-4D88-4918-B42F-4F65F96FC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A2BE0E7D-C7E7-4D36-81EF-3609D2F28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83737097-3995-4011-B02C-1D81B79A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926F05A5-8383-494D-B689-1FB4561CE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Rectangle 30">
              <a:extLst>
                <a:ext uri="{FF2B5EF4-FFF2-40B4-BE49-F238E27FC236}">
                  <a16:creationId xmlns:a16="http://schemas.microsoft.com/office/drawing/2014/main" id="{5DAE4DD2-048E-4DF4-89CD-D15DF5CF29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3C80A42D-5C95-4626-956B-6DFFE93791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37FD55E-BA56-A84F-FFDB-5BCB13002B3E}"/>
              </a:ext>
            </a:extLst>
          </p:cNvPr>
          <p:cNvSpPr>
            <a:spLocks noGrp="1"/>
          </p:cNvSpPr>
          <p:nvPr>
            <p:ph type="title"/>
          </p:nvPr>
        </p:nvSpPr>
        <p:spPr>
          <a:xfrm>
            <a:off x="3924578" y="437513"/>
            <a:ext cx="4674298" cy="5954325"/>
          </a:xfrm>
        </p:spPr>
        <p:txBody>
          <a:bodyPr vert="horz" lIns="91440" tIns="45720" rIns="91440" bIns="45720" rtlCol="0" anchor="ctr">
            <a:normAutofit/>
          </a:bodyPr>
          <a:lstStyle/>
          <a:p>
            <a:r>
              <a:rPr lang="en-US" sz="5700" dirty="0">
                <a:solidFill>
                  <a:schemeClr val="tx2"/>
                </a:solidFill>
              </a:rPr>
              <a:t>Hades?</a:t>
            </a:r>
          </a:p>
        </p:txBody>
      </p:sp>
    </p:spTree>
    <p:extLst>
      <p:ext uri="{BB962C8B-B14F-4D97-AF65-F5344CB8AC3E}">
        <p14:creationId xmlns:p14="http://schemas.microsoft.com/office/powerpoint/2010/main" val="3700225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9" name="Group 18">
            <a:extLst>
              <a:ext uri="{FF2B5EF4-FFF2-40B4-BE49-F238E27FC236}">
                <a16:creationId xmlns:a16="http://schemas.microsoft.com/office/drawing/2014/main" id="{5F72ECA3-2A46-4A5A-8330-12F7E22105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20" name="Rectangle 19">
              <a:extLst>
                <a:ext uri="{FF2B5EF4-FFF2-40B4-BE49-F238E27FC236}">
                  <a16:creationId xmlns:a16="http://schemas.microsoft.com/office/drawing/2014/main" id="{2A4A5C4D-76C1-47EA-A0B6-CF294A5F4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5">
              <a:extLst>
                <a:ext uri="{FF2B5EF4-FFF2-40B4-BE49-F238E27FC236}">
                  <a16:creationId xmlns:a16="http://schemas.microsoft.com/office/drawing/2014/main" id="{29BC618C-AD3C-444D-B8CB-6FB6920D48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80AE5ED6-B8E7-757A-9A4E-85A2C1FA81AA}"/>
              </a:ext>
            </a:extLst>
          </p:cNvPr>
          <p:cNvSpPr>
            <a:spLocks noGrp="1"/>
          </p:cNvSpPr>
          <p:nvPr>
            <p:ph type="title"/>
          </p:nvPr>
        </p:nvSpPr>
        <p:spPr>
          <a:xfrm>
            <a:off x="362608" y="536028"/>
            <a:ext cx="8403020" cy="5817475"/>
          </a:xfrm>
        </p:spPr>
        <p:txBody>
          <a:bodyPr vert="horz" lIns="91440" tIns="45720" rIns="91440" bIns="45720" rtlCol="0" anchor="t">
            <a:normAutofit/>
          </a:bodyPr>
          <a:lstStyle/>
          <a:p>
            <a:pPr algn="ctr">
              <a:lnSpc>
                <a:spcPct val="90000"/>
              </a:lnSpc>
            </a:pPr>
            <a:r>
              <a:rPr lang="en-US" sz="3600" b="1" dirty="0">
                <a:solidFill>
                  <a:schemeClr val="tx1"/>
                </a:solidFill>
                <a:effectLst/>
              </a:rPr>
              <a:t>The Unrighteous Manager</a:t>
            </a:r>
            <a:br>
              <a:rPr lang="en-US" sz="3600" b="1" dirty="0">
                <a:solidFill>
                  <a:schemeClr val="tx1"/>
                </a:solidFill>
                <a:effectLst/>
              </a:rPr>
            </a:br>
            <a:r>
              <a:rPr lang="en-US" sz="3600" b="1" dirty="0">
                <a:solidFill>
                  <a:schemeClr val="tx1"/>
                </a:solidFill>
                <a:effectLst/>
              </a:rPr>
              <a:t>Luke 16 </a:t>
            </a:r>
            <a:br>
              <a:rPr lang="en-US" sz="3600" dirty="0">
                <a:solidFill>
                  <a:schemeClr val="tx1"/>
                </a:solidFill>
                <a:effectLst/>
              </a:rPr>
            </a:br>
            <a:r>
              <a:rPr lang="en-US" sz="3600" baseline="30000" dirty="0">
                <a:solidFill>
                  <a:schemeClr val="tx1"/>
                </a:solidFill>
                <a:effectLst/>
              </a:rPr>
              <a:t>1</a:t>
            </a:r>
            <a:r>
              <a:rPr lang="en-US" sz="3600" dirty="0">
                <a:solidFill>
                  <a:schemeClr val="tx1"/>
                </a:solidFill>
                <a:effectLst/>
              </a:rPr>
              <a:t>Now He was also saying to the disciples, “There was a rich man who had a manager, and this manager </a:t>
            </a:r>
            <a:br>
              <a:rPr lang="en-US" sz="3600" dirty="0">
                <a:solidFill>
                  <a:schemeClr val="tx1"/>
                </a:solidFill>
                <a:effectLst/>
              </a:rPr>
            </a:br>
            <a:r>
              <a:rPr lang="en-US" sz="3600" dirty="0">
                <a:solidFill>
                  <a:schemeClr val="tx1"/>
                </a:solidFill>
                <a:effectLst/>
              </a:rPr>
              <a:t>was reported to him as squandering his possessions. </a:t>
            </a:r>
            <a:r>
              <a:rPr lang="en-US" sz="3600" baseline="30000" dirty="0">
                <a:solidFill>
                  <a:schemeClr val="tx1"/>
                </a:solidFill>
                <a:effectLst/>
              </a:rPr>
              <a:t>2 </a:t>
            </a:r>
            <a:r>
              <a:rPr lang="en-US" sz="3600" dirty="0">
                <a:solidFill>
                  <a:schemeClr val="tx1"/>
                </a:solidFill>
                <a:effectLst/>
              </a:rPr>
              <a:t>And he summoned him and said to him, ‘What is this I hear about you? Give an accounting of your management, for you can no longer be manager.’ </a:t>
            </a:r>
            <a:br>
              <a:rPr lang="en-US" sz="1800" dirty="0">
                <a:solidFill>
                  <a:schemeClr val="tx1"/>
                </a:solidFill>
                <a:effectLst/>
              </a:rPr>
            </a:br>
            <a:endParaRPr lang="en-US" sz="1800" dirty="0">
              <a:solidFill>
                <a:schemeClr val="tx1"/>
              </a:solidFill>
            </a:endParaRPr>
          </a:p>
        </p:txBody>
      </p:sp>
      <p:sp>
        <p:nvSpPr>
          <p:cNvPr id="23" name="Rectangle 22">
            <a:extLst>
              <a:ext uri="{FF2B5EF4-FFF2-40B4-BE49-F238E27FC236}">
                <a16:creationId xmlns:a16="http://schemas.microsoft.com/office/drawing/2014/main" id="{029C0D00-401D-42B7-94D8-008C7DAA8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48603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69D3B39D-4CAC-6B30-D7F0-EE0EF3F0E95C}"/>
              </a:ext>
            </a:extLst>
          </p:cNvPr>
          <p:cNvSpPr>
            <a:spLocks noGrp="1"/>
          </p:cNvSpPr>
          <p:nvPr>
            <p:ph type="title"/>
          </p:nvPr>
        </p:nvSpPr>
        <p:spPr>
          <a:xfrm>
            <a:off x="866216" y="2099733"/>
            <a:ext cx="6619243" cy="2677648"/>
          </a:xfrm>
        </p:spPr>
        <p:txBody>
          <a:bodyPr vert="horz" lIns="91440" tIns="45720" rIns="91440" bIns="45720" rtlCol="0" anchor="b">
            <a:noAutofit/>
          </a:bodyPr>
          <a:lstStyle/>
          <a:p>
            <a:pPr>
              <a:lnSpc>
                <a:spcPct val="90000"/>
              </a:lnSpc>
            </a:pPr>
            <a:r>
              <a:rPr lang="en-US" sz="5400" dirty="0">
                <a:solidFill>
                  <a:srgbClr val="FFFFFF"/>
                </a:solidFill>
              </a:rPr>
              <a:t>In this text Gehenna (Hell) is not being referenced. It’s Hades. </a:t>
            </a:r>
          </a:p>
        </p:txBody>
      </p:sp>
    </p:spTree>
    <p:extLst>
      <p:ext uri="{BB962C8B-B14F-4D97-AF65-F5344CB8AC3E}">
        <p14:creationId xmlns:p14="http://schemas.microsoft.com/office/powerpoint/2010/main" val="30282426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92C09A9-AC36-634A-5F27-A7917D8D4780}"/>
              </a:ext>
            </a:extLst>
          </p:cNvPr>
          <p:cNvSpPr>
            <a:spLocks noGrp="1"/>
          </p:cNvSpPr>
          <p:nvPr>
            <p:ph type="title"/>
          </p:nvPr>
        </p:nvSpPr>
        <p:spPr>
          <a:xfrm>
            <a:off x="899553" y="2099733"/>
            <a:ext cx="6619244" cy="2677648"/>
          </a:xfrm>
        </p:spPr>
        <p:txBody>
          <a:bodyPr vert="horz" lIns="91440" tIns="45720" rIns="91440" bIns="45720" rtlCol="0" anchor="b">
            <a:normAutofit/>
          </a:bodyPr>
          <a:lstStyle/>
          <a:p>
            <a:r>
              <a:rPr lang="en-US" sz="6600" dirty="0">
                <a:solidFill>
                  <a:schemeClr val="tx2">
                    <a:lumMod val="75000"/>
                  </a:schemeClr>
                </a:solidFill>
              </a:rPr>
              <a:t>So….What is Hades?</a:t>
            </a:r>
          </a:p>
        </p:txBody>
      </p:sp>
      <p:sp>
        <p:nvSpPr>
          <p:cNvPr id="23" name="Rectangle 22">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55882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721A8F7-D76B-4AF9-96C8-CB6544300EB8}"/>
              </a:ext>
            </a:extLst>
          </p:cNvPr>
          <p:cNvSpPr>
            <a:spLocks noGrp="1"/>
          </p:cNvSpPr>
          <p:nvPr>
            <p:ph type="title"/>
          </p:nvPr>
        </p:nvSpPr>
        <p:spPr>
          <a:xfrm>
            <a:off x="866215" y="855482"/>
            <a:ext cx="6571060" cy="898674"/>
          </a:xfrm>
        </p:spPr>
        <p:txBody>
          <a:bodyPr anchor="b">
            <a:normAutofit/>
          </a:bodyPr>
          <a:lstStyle/>
          <a:p>
            <a:r>
              <a:rPr lang="en-US" sz="4400" dirty="0">
                <a:solidFill>
                  <a:schemeClr val="tx2"/>
                </a:solidFill>
              </a:rPr>
              <a:t>Luke 16:23-24</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2EF1CE0-8807-41B3-B2AE-33265267C24E}"/>
              </a:ext>
            </a:extLst>
          </p:cNvPr>
          <p:cNvSpPr>
            <a:spLocks noGrp="1"/>
          </p:cNvSpPr>
          <p:nvPr>
            <p:ph idx="1"/>
          </p:nvPr>
        </p:nvSpPr>
        <p:spPr>
          <a:xfrm>
            <a:off x="492369" y="2079173"/>
            <a:ext cx="8102991" cy="3730689"/>
          </a:xfrm>
        </p:spPr>
        <p:txBody>
          <a:bodyPr anchor="ctr">
            <a:normAutofit/>
          </a:bodyPr>
          <a:lstStyle/>
          <a:p>
            <a:r>
              <a:rPr lang="en-US" sz="2400" b="1" baseline="30000" dirty="0">
                <a:solidFill>
                  <a:schemeClr val="tx1"/>
                </a:solidFill>
              </a:rPr>
              <a:t>23 </a:t>
            </a:r>
            <a:r>
              <a:rPr lang="en-US" sz="2400" dirty="0">
                <a:solidFill>
                  <a:schemeClr val="tx1"/>
                </a:solidFill>
              </a:rPr>
              <a:t>And in Hades he raised his eyes, being in torment, and *saw Abraham far away and Lazarus in his arms. </a:t>
            </a:r>
            <a:r>
              <a:rPr lang="en-US" sz="2400" b="1" baseline="30000" dirty="0">
                <a:solidFill>
                  <a:schemeClr val="tx1"/>
                </a:solidFill>
              </a:rPr>
              <a:t>24 </a:t>
            </a:r>
            <a:r>
              <a:rPr lang="en-US" sz="2400" dirty="0">
                <a:solidFill>
                  <a:schemeClr val="tx1"/>
                </a:solidFill>
              </a:rPr>
              <a:t>And he cried out and said, ‘Father Abraham, have mercy on me and send Lazarus, so that he may dip the tip of his finger in water and cool off my tongue, for I am in agony in this flame.’</a:t>
            </a:r>
          </a:p>
        </p:txBody>
      </p:sp>
    </p:spTree>
    <p:extLst>
      <p:ext uri="{BB962C8B-B14F-4D97-AF65-F5344CB8AC3E}">
        <p14:creationId xmlns:p14="http://schemas.microsoft.com/office/powerpoint/2010/main" val="272799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358975" y="1209957"/>
            <a:ext cx="2667240" cy="4438087"/>
          </a:xfrm>
        </p:spPr>
        <p:txBody>
          <a:bodyPr anchor="ctr">
            <a:normAutofit/>
          </a:bodyPr>
          <a:lstStyle/>
          <a:p>
            <a:pPr algn="r"/>
            <a:r>
              <a:rPr lang="en-US" sz="3600" dirty="0">
                <a:solidFill>
                  <a:schemeClr val="tx1"/>
                </a:solidFill>
              </a:rPr>
              <a:t>Rich Man’s Request</a:t>
            </a:r>
          </a:p>
        </p:txBody>
      </p:sp>
      <p:sp>
        <p:nvSpPr>
          <p:cNvPr id="3" name="Content Placeholder 2"/>
          <p:cNvSpPr>
            <a:spLocks noGrp="1"/>
          </p:cNvSpPr>
          <p:nvPr>
            <p:ph idx="1"/>
          </p:nvPr>
        </p:nvSpPr>
        <p:spPr>
          <a:xfrm>
            <a:off x="3267515" y="1059025"/>
            <a:ext cx="5236930" cy="4739950"/>
          </a:xfrm>
        </p:spPr>
        <p:txBody>
          <a:bodyPr anchor="ctr">
            <a:noAutofit/>
          </a:bodyPr>
          <a:lstStyle/>
          <a:p>
            <a:r>
              <a:rPr lang="en-US" sz="4000" dirty="0">
                <a:solidFill>
                  <a:schemeClr val="tx1"/>
                </a:solidFill>
              </a:rPr>
              <a:t>He wanted Lazarus to dip his finger in water to cool his tongue</a:t>
            </a:r>
          </a:p>
          <a:p>
            <a:r>
              <a:rPr lang="en-US" sz="4000" dirty="0">
                <a:solidFill>
                  <a:schemeClr val="tx1"/>
                </a:solidFill>
              </a:rPr>
              <a:t>Send Lazarus to his Father’s house to warn his brothers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C171A7-B67B-456D-B004-9368A30AA60C}"/>
              </a:ext>
            </a:extLst>
          </p:cNvPr>
          <p:cNvSpPr>
            <a:spLocks noGrp="1"/>
          </p:cNvSpPr>
          <p:nvPr>
            <p:ph type="title"/>
          </p:nvPr>
        </p:nvSpPr>
        <p:spPr>
          <a:xfrm>
            <a:off x="866215" y="855482"/>
            <a:ext cx="6571060" cy="898674"/>
          </a:xfrm>
        </p:spPr>
        <p:txBody>
          <a:bodyPr anchor="b">
            <a:normAutofit/>
          </a:bodyPr>
          <a:lstStyle/>
          <a:p>
            <a:r>
              <a:rPr lang="en-US" sz="4400" dirty="0">
                <a:solidFill>
                  <a:schemeClr val="tx2"/>
                </a:solidFill>
              </a:rPr>
              <a:t>Luke 16:25-26</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472E1DD-7789-44D1-B32F-04FDCFAE2E06}"/>
              </a:ext>
            </a:extLst>
          </p:cNvPr>
          <p:cNvSpPr>
            <a:spLocks noGrp="1"/>
          </p:cNvSpPr>
          <p:nvPr>
            <p:ph idx="1"/>
          </p:nvPr>
        </p:nvSpPr>
        <p:spPr>
          <a:xfrm>
            <a:off x="647114" y="2079173"/>
            <a:ext cx="8130391" cy="3730689"/>
          </a:xfrm>
        </p:spPr>
        <p:txBody>
          <a:bodyPr anchor="ctr">
            <a:noAutofit/>
          </a:bodyPr>
          <a:lstStyle/>
          <a:p>
            <a:r>
              <a:rPr lang="en-US" sz="2800" dirty="0">
                <a:solidFill>
                  <a:schemeClr val="tx1"/>
                </a:solidFill>
              </a:rPr>
              <a:t> </a:t>
            </a:r>
            <a:r>
              <a:rPr lang="en-US" sz="2800" b="1" baseline="30000" dirty="0">
                <a:solidFill>
                  <a:schemeClr val="tx1"/>
                </a:solidFill>
              </a:rPr>
              <a:t>25 </a:t>
            </a:r>
            <a:r>
              <a:rPr lang="en-US" sz="2800" dirty="0">
                <a:solidFill>
                  <a:schemeClr val="tx1"/>
                </a:solidFill>
              </a:rPr>
              <a:t>But Abraham said, ‘Child, remember that during your life you received your good things, and likewise Lazarus bad things; but now he is being comforted here, and you are in agony. </a:t>
            </a:r>
            <a:r>
              <a:rPr lang="en-US" sz="2800" b="1" baseline="30000" dirty="0">
                <a:solidFill>
                  <a:schemeClr val="tx1"/>
                </a:solidFill>
              </a:rPr>
              <a:t>26 </a:t>
            </a:r>
            <a:r>
              <a:rPr lang="en-US" sz="2800" dirty="0">
                <a:solidFill>
                  <a:schemeClr val="tx1"/>
                </a:solidFill>
              </a:rPr>
              <a:t>And besides all this, between us and you a great chasm has been set, so that those who want to go over from here to you will not be able, nor will </a:t>
            </a:r>
            <a:r>
              <a:rPr lang="en-US" sz="2800" i="1" dirty="0">
                <a:solidFill>
                  <a:schemeClr val="tx1"/>
                </a:solidFill>
              </a:rPr>
              <a:t>any people</a:t>
            </a:r>
            <a:r>
              <a:rPr lang="en-US" sz="2800" dirty="0">
                <a:solidFill>
                  <a:schemeClr val="tx1"/>
                </a:solidFill>
              </a:rPr>
              <a:t> cross over from there to us.’ </a:t>
            </a:r>
          </a:p>
        </p:txBody>
      </p:sp>
    </p:spTree>
    <p:extLst>
      <p:ext uri="{BB962C8B-B14F-4D97-AF65-F5344CB8AC3E}">
        <p14:creationId xmlns:p14="http://schemas.microsoft.com/office/powerpoint/2010/main" val="2038685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41B9B2-7E57-42B0-A3DE-7055FB7554B1}"/>
              </a:ext>
            </a:extLst>
          </p:cNvPr>
          <p:cNvSpPr/>
          <p:nvPr/>
        </p:nvSpPr>
        <p:spPr>
          <a:xfrm>
            <a:off x="0" y="2433711"/>
            <a:ext cx="9144000" cy="1589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060446-E522-4E44-A15B-2D64532530F0}"/>
              </a:ext>
            </a:extLst>
          </p:cNvPr>
          <p:cNvSpPr txBox="1"/>
          <p:nvPr/>
        </p:nvSpPr>
        <p:spPr>
          <a:xfrm>
            <a:off x="3815861" y="2843814"/>
            <a:ext cx="2180492" cy="769441"/>
          </a:xfrm>
          <a:prstGeom prst="rect">
            <a:avLst/>
          </a:prstGeom>
          <a:noFill/>
        </p:spPr>
        <p:txBody>
          <a:bodyPr wrap="square" rtlCol="0">
            <a:spAutoFit/>
          </a:bodyPr>
          <a:lstStyle/>
          <a:p>
            <a:r>
              <a:rPr lang="en-US" sz="4400" b="1" dirty="0">
                <a:solidFill>
                  <a:schemeClr val="bg1"/>
                </a:solidFill>
              </a:rPr>
              <a:t>chasm</a:t>
            </a:r>
          </a:p>
        </p:txBody>
      </p:sp>
      <p:sp>
        <p:nvSpPr>
          <p:cNvPr id="4" name="TextBox 3">
            <a:extLst>
              <a:ext uri="{FF2B5EF4-FFF2-40B4-BE49-F238E27FC236}">
                <a16:creationId xmlns:a16="http://schemas.microsoft.com/office/drawing/2014/main" id="{4E5C3BF6-0DEB-4535-8039-90C4A047BAED}"/>
              </a:ext>
            </a:extLst>
          </p:cNvPr>
          <p:cNvSpPr txBox="1"/>
          <p:nvPr/>
        </p:nvSpPr>
        <p:spPr>
          <a:xfrm>
            <a:off x="3692769" y="1602714"/>
            <a:ext cx="2426677" cy="830997"/>
          </a:xfrm>
          <a:prstGeom prst="rect">
            <a:avLst/>
          </a:prstGeom>
          <a:noFill/>
        </p:spPr>
        <p:txBody>
          <a:bodyPr wrap="square" rtlCol="0">
            <a:spAutoFit/>
          </a:bodyPr>
          <a:lstStyle/>
          <a:p>
            <a:r>
              <a:rPr lang="en-US" sz="4800" b="1" dirty="0"/>
              <a:t>Lazarus</a:t>
            </a:r>
          </a:p>
        </p:txBody>
      </p:sp>
      <p:sp>
        <p:nvSpPr>
          <p:cNvPr id="5" name="TextBox 4">
            <a:extLst>
              <a:ext uri="{FF2B5EF4-FFF2-40B4-BE49-F238E27FC236}">
                <a16:creationId xmlns:a16="http://schemas.microsoft.com/office/drawing/2014/main" id="{4997CE0B-7587-4FA1-9D92-A72BA6DA19F7}"/>
              </a:ext>
            </a:extLst>
          </p:cNvPr>
          <p:cNvSpPr txBox="1"/>
          <p:nvPr/>
        </p:nvSpPr>
        <p:spPr>
          <a:xfrm>
            <a:off x="3411415" y="4008791"/>
            <a:ext cx="2989384" cy="830997"/>
          </a:xfrm>
          <a:prstGeom prst="rect">
            <a:avLst/>
          </a:prstGeom>
          <a:noFill/>
        </p:spPr>
        <p:txBody>
          <a:bodyPr wrap="square" rtlCol="0">
            <a:spAutoFit/>
          </a:bodyPr>
          <a:lstStyle/>
          <a:p>
            <a:r>
              <a:rPr lang="en-US" sz="4800" b="1" dirty="0"/>
              <a:t>Rich Man</a:t>
            </a:r>
          </a:p>
        </p:txBody>
      </p:sp>
    </p:spTree>
    <p:extLst>
      <p:ext uri="{BB962C8B-B14F-4D97-AF65-F5344CB8AC3E}">
        <p14:creationId xmlns:p14="http://schemas.microsoft.com/office/powerpoint/2010/main" val="4213011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41B9B2-7E57-42B0-A3DE-7055FB7554B1}"/>
              </a:ext>
            </a:extLst>
          </p:cNvPr>
          <p:cNvSpPr/>
          <p:nvPr/>
        </p:nvSpPr>
        <p:spPr>
          <a:xfrm>
            <a:off x="0" y="2433711"/>
            <a:ext cx="9144000" cy="1589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060446-E522-4E44-A15B-2D64532530F0}"/>
              </a:ext>
            </a:extLst>
          </p:cNvPr>
          <p:cNvSpPr txBox="1"/>
          <p:nvPr/>
        </p:nvSpPr>
        <p:spPr>
          <a:xfrm>
            <a:off x="3481754" y="2843814"/>
            <a:ext cx="2180492" cy="769441"/>
          </a:xfrm>
          <a:prstGeom prst="rect">
            <a:avLst/>
          </a:prstGeom>
          <a:noFill/>
        </p:spPr>
        <p:txBody>
          <a:bodyPr wrap="square" rtlCol="0">
            <a:spAutoFit/>
          </a:bodyPr>
          <a:lstStyle/>
          <a:p>
            <a:r>
              <a:rPr lang="en-US" sz="4400" b="1" dirty="0">
                <a:solidFill>
                  <a:schemeClr val="bg1"/>
                </a:solidFill>
              </a:rPr>
              <a:t>chasm</a:t>
            </a:r>
          </a:p>
        </p:txBody>
      </p:sp>
      <p:sp>
        <p:nvSpPr>
          <p:cNvPr id="4" name="TextBox 3">
            <a:extLst>
              <a:ext uri="{FF2B5EF4-FFF2-40B4-BE49-F238E27FC236}">
                <a16:creationId xmlns:a16="http://schemas.microsoft.com/office/drawing/2014/main" id="{4E5C3BF6-0DEB-4535-8039-90C4A047BAED}"/>
              </a:ext>
            </a:extLst>
          </p:cNvPr>
          <p:cNvSpPr txBox="1"/>
          <p:nvPr/>
        </p:nvSpPr>
        <p:spPr>
          <a:xfrm>
            <a:off x="3692769" y="1602714"/>
            <a:ext cx="1758461" cy="830997"/>
          </a:xfrm>
          <a:prstGeom prst="rect">
            <a:avLst/>
          </a:prstGeom>
          <a:noFill/>
        </p:spPr>
        <p:txBody>
          <a:bodyPr wrap="square" rtlCol="0">
            <a:spAutoFit/>
          </a:bodyPr>
          <a:lstStyle/>
          <a:p>
            <a:r>
              <a:rPr lang="en-US" sz="4800" b="1" dirty="0"/>
              <a:t>GOD</a:t>
            </a:r>
          </a:p>
        </p:txBody>
      </p:sp>
      <p:sp>
        <p:nvSpPr>
          <p:cNvPr id="5" name="TextBox 4">
            <a:extLst>
              <a:ext uri="{FF2B5EF4-FFF2-40B4-BE49-F238E27FC236}">
                <a16:creationId xmlns:a16="http://schemas.microsoft.com/office/drawing/2014/main" id="{4997CE0B-7587-4FA1-9D92-A72BA6DA19F7}"/>
              </a:ext>
            </a:extLst>
          </p:cNvPr>
          <p:cNvSpPr txBox="1"/>
          <p:nvPr/>
        </p:nvSpPr>
        <p:spPr>
          <a:xfrm>
            <a:off x="3805310" y="4023360"/>
            <a:ext cx="1533378" cy="830997"/>
          </a:xfrm>
          <a:prstGeom prst="rect">
            <a:avLst/>
          </a:prstGeom>
          <a:noFill/>
        </p:spPr>
        <p:txBody>
          <a:bodyPr wrap="square" rtlCol="0">
            <a:spAutoFit/>
          </a:bodyPr>
          <a:lstStyle/>
          <a:p>
            <a:r>
              <a:rPr lang="en-US" sz="4800" b="1" dirty="0"/>
              <a:t>YOU</a:t>
            </a:r>
          </a:p>
        </p:txBody>
      </p:sp>
      <p:sp>
        <p:nvSpPr>
          <p:cNvPr id="6" name="TextBox 5">
            <a:extLst>
              <a:ext uri="{FF2B5EF4-FFF2-40B4-BE49-F238E27FC236}">
                <a16:creationId xmlns:a16="http://schemas.microsoft.com/office/drawing/2014/main" id="{B726D493-7B00-4BD1-B3F9-EB010C041120}"/>
              </a:ext>
            </a:extLst>
          </p:cNvPr>
          <p:cNvSpPr txBox="1"/>
          <p:nvPr/>
        </p:nvSpPr>
        <p:spPr>
          <a:xfrm>
            <a:off x="661181" y="186942"/>
            <a:ext cx="7061982" cy="584775"/>
          </a:xfrm>
          <a:prstGeom prst="rect">
            <a:avLst/>
          </a:prstGeom>
          <a:noFill/>
        </p:spPr>
        <p:txBody>
          <a:bodyPr wrap="square" rtlCol="0">
            <a:spAutoFit/>
          </a:bodyPr>
          <a:lstStyle/>
          <a:p>
            <a:r>
              <a:rPr lang="en-US" sz="3200" b="1" dirty="0"/>
              <a:t>What is separating you from GOD?</a:t>
            </a:r>
          </a:p>
        </p:txBody>
      </p:sp>
      <p:sp>
        <p:nvSpPr>
          <p:cNvPr id="7" name="TextBox 6">
            <a:extLst>
              <a:ext uri="{FF2B5EF4-FFF2-40B4-BE49-F238E27FC236}">
                <a16:creationId xmlns:a16="http://schemas.microsoft.com/office/drawing/2014/main" id="{F5FB8366-861F-468A-9911-646C5901B479}"/>
              </a:ext>
            </a:extLst>
          </p:cNvPr>
          <p:cNvSpPr txBox="1"/>
          <p:nvPr/>
        </p:nvSpPr>
        <p:spPr>
          <a:xfrm>
            <a:off x="3509888" y="2941542"/>
            <a:ext cx="1941342" cy="646331"/>
          </a:xfrm>
          <a:prstGeom prst="rect">
            <a:avLst/>
          </a:prstGeom>
          <a:solidFill>
            <a:schemeClr val="accent1"/>
          </a:solidFill>
        </p:spPr>
        <p:txBody>
          <a:bodyPr wrap="square" rtlCol="0">
            <a:spAutoFit/>
          </a:bodyPr>
          <a:lstStyle/>
          <a:p>
            <a:r>
              <a:rPr lang="en-US" sz="3600" b="1" dirty="0">
                <a:solidFill>
                  <a:schemeClr val="bg1"/>
                </a:solidFill>
              </a:rPr>
              <a:t>Money</a:t>
            </a:r>
          </a:p>
        </p:txBody>
      </p:sp>
      <p:sp>
        <p:nvSpPr>
          <p:cNvPr id="8" name="TextBox 7">
            <a:extLst>
              <a:ext uri="{FF2B5EF4-FFF2-40B4-BE49-F238E27FC236}">
                <a16:creationId xmlns:a16="http://schemas.microsoft.com/office/drawing/2014/main" id="{93A5376C-063E-47C2-9718-F69398777EC4}"/>
              </a:ext>
            </a:extLst>
          </p:cNvPr>
          <p:cNvSpPr txBox="1"/>
          <p:nvPr/>
        </p:nvSpPr>
        <p:spPr>
          <a:xfrm>
            <a:off x="3534506" y="2910764"/>
            <a:ext cx="2250830" cy="707886"/>
          </a:xfrm>
          <a:prstGeom prst="rect">
            <a:avLst/>
          </a:prstGeom>
          <a:solidFill>
            <a:schemeClr val="accent1"/>
          </a:solidFill>
        </p:spPr>
        <p:txBody>
          <a:bodyPr wrap="square" rtlCol="0">
            <a:spAutoFit/>
          </a:bodyPr>
          <a:lstStyle/>
          <a:p>
            <a:r>
              <a:rPr lang="en-US" sz="4000" b="1" dirty="0">
                <a:solidFill>
                  <a:schemeClr val="bg1"/>
                </a:solidFill>
              </a:rPr>
              <a:t>Alcohol</a:t>
            </a:r>
          </a:p>
        </p:txBody>
      </p:sp>
      <p:sp>
        <p:nvSpPr>
          <p:cNvPr id="9" name="TextBox 8">
            <a:extLst>
              <a:ext uri="{FF2B5EF4-FFF2-40B4-BE49-F238E27FC236}">
                <a16:creationId xmlns:a16="http://schemas.microsoft.com/office/drawing/2014/main" id="{F202A38E-09FC-4037-9783-DFF0499E05A6}"/>
              </a:ext>
            </a:extLst>
          </p:cNvPr>
          <p:cNvSpPr txBox="1"/>
          <p:nvPr/>
        </p:nvSpPr>
        <p:spPr>
          <a:xfrm>
            <a:off x="3534506" y="2947841"/>
            <a:ext cx="2736165" cy="646331"/>
          </a:xfrm>
          <a:prstGeom prst="rect">
            <a:avLst/>
          </a:prstGeom>
          <a:solidFill>
            <a:schemeClr val="accent1"/>
          </a:solidFill>
        </p:spPr>
        <p:txBody>
          <a:bodyPr wrap="square" rtlCol="0">
            <a:spAutoFit/>
          </a:bodyPr>
          <a:lstStyle/>
          <a:p>
            <a:r>
              <a:rPr lang="en-US" sz="3600" b="1" dirty="0">
                <a:solidFill>
                  <a:schemeClr val="bg1"/>
                </a:solidFill>
              </a:rPr>
              <a:t>DRUGS</a:t>
            </a:r>
          </a:p>
        </p:txBody>
      </p:sp>
    </p:spTree>
    <p:extLst>
      <p:ext uri="{BB962C8B-B14F-4D97-AF65-F5344CB8AC3E}">
        <p14:creationId xmlns:p14="http://schemas.microsoft.com/office/powerpoint/2010/main" val="4049123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E94F24D-36DA-4F96-A1A7-7EFD6618595A}"/>
              </a:ext>
            </a:extLst>
          </p:cNvPr>
          <p:cNvSpPr>
            <a:spLocks noGrp="1"/>
          </p:cNvSpPr>
          <p:nvPr>
            <p:ph type="title"/>
          </p:nvPr>
        </p:nvSpPr>
        <p:spPr>
          <a:xfrm>
            <a:off x="866215" y="855482"/>
            <a:ext cx="6571060" cy="898674"/>
          </a:xfrm>
        </p:spPr>
        <p:txBody>
          <a:bodyPr anchor="b">
            <a:normAutofit/>
          </a:bodyPr>
          <a:lstStyle/>
          <a:p>
            <a:r>
              <a:rPr lang="en-US" sz="4400" dirty="0">
                <a:solidFill>
                  <a:schemeClr val="tx2"/>
                </a:solidFill>
              </a:rPr>
              <a:t>Luke 16:27-30</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4C27218-4A03-4463-BA36-465E700624E6}"/>
              </a:ext>
            </a:extLst>
          </p:cNvPr>
          <p:cNvSpPr>
            <a:spLocks noGrp="1"/>
          </p:cNvSpPr>
          <p:nvPr>
            <p:ph idx="1"/>
          </p:nvPr>
        </p:nvSpPr>
        <p:spPr>
          <a:xfrm>
            <a:off x="492369" y="2079173"/>
            <a:ext cx="8032653" cy="3730689"/>
          </a:xfrm>
        </p:spPr>
        <p:txBody>
          <a:bodyPr anchor="ctr">
            <a:normAutofit/>
          </a:bodyPr>
          <a:lstStyle/>
          <a:p>
            <a:r>
              <a:rPr lang="en-US" sz="2400" dirty="0">
                <a:solidFill>
                  <a:schemeClr val="tx1"/>
                </a:solidFill>
              </a:rPr>
              <a:t> </a:t>
            </a:r>
            <a:r>
              <a:rPr lang="en-US" sz="2400" b="1" baseline="30000" dirty="0">
                <a:solidFill>
                  <a:schemeClr val="tx1"/>
                </a:solidFill>
              </a:rPr>
              <a:t>27 </a:t>
            </a:r>
            <a:r>
              <a:rPr lang="en-US" sz="2400" dirty="0">
                <a:solidFill>
                  <a:schemeClr val="tx1"/>
                </a:solidFill>
              </a:rPr>
              <a:t>And he said, ‘Then I request of you, father, that you send him to my father’s house— </a:t>
            </a:r>
            <a:r>
              <a:rPr lang="en-US" sz="2400" b="1" baseline="30000" dirty="0">
                <a:solidFill>
                  <a:schemeClr val="tx1"/>
                </a:solidFill>
              </a:rPr>
              <a:t>28 </a:t>
            </a:r>
            <a:r>
              <a:rPr lang="en-US" sz="2400" dirty="0">
                <a:solidFill>
                  <a:schemeClr val="tx1"/>
                </a:solidFill>
              </a:rPr>
              <a:t>for I have five brothers—in order that he may warn them, so that they will not come to this place of torment as well.’ </a:t>
            </a:r>
            <a:r>
              <a:rPr lang="en-US" sz="2400" b="1" baseline="30000" dirty="0">
                <a:solidFill>
                  <a:schemeClr val="tx1"/>
                </a:solidFill>
              </a:rPr>
              <a:t>29 </a:t>
            </a:r>
            <a:r>
              <a:rPr lang="en-US" sz="2400" dirty="0">
                <a:solidFill>
                  <a:schemeClr val="tx1"/>
                </a:solidFill>
              </a:rPr>
              <a:t>But Abraham *said, ‘They have Moses and the Prophets; let them hear them.’ </a:t>
            </a:r>
            <a:r>
              <a:rPr lang="en-US" sz="2400" b="1" baseline="30000" dirty="0">
                <a:solidFill>
                  <a:schemeClr val="tx1"/>
                </a:solidFill>
              </a:rPr>
              <a:t>30 </a:t>
            </a:r>
            <a:r>
              <a:rPr lang="en-US" sz="2400" dirty="0">
                <a:solidFill>
                  <a:schemeClr val="tx1"/>
                </a:solidFill>
              </a:rPr>
              <a:t>But he said, ‘No, father Abraham, but if someone goes to them from the dead, they will repent!’ </a:t>
            </a:r>
          </a:p>
        </p:txBody>
      </p:sp>
    </p:spTree>
    <p:extLst>
      <p:ext uri="{BB962C8B-B14F-4D97-AF65-F5344CB8AC3E}">
        <p14:creationId xmlns:p14="http://schemas.microsoft.com/office/powerpoint/2010/main" val="2295423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US" sz="3600" dirty="0">
                <a:solidFill>
                  <a:schemeClr val="tx1"/>
                </a:solidFill>
              </a:rPr>
              <a:t>Rich man </a:t>
            </a:r>
          </a:p>
        </p:txBody>
      </p:sp>
      <p:sp>
        <p:nvSpPr>
          <p:cNvPr id="3" name="Content Placeholder 2"/>
          <p:cNvSpPr>
            <a:spLocks noGrp="1"/>
          </p:cNvSpPr>
          <p:nvPr>
            <p:ph idx="1"/>
          </p:nvPr>
        </p:nvSpPr>
        <p:spPr>
          <a:xfrm>
            <a:off x="3267515" y="1059025"/>
            <a:ext cx="4995635" cy="4739950"/>
          </a:xfrm>
        </p:spPr>
        <p:txBody>
          <a:bodyPr anchor="ctr">
            <a:normAutofit/>
          </a:bodyPr>
          <a:lstStyle/>
          <a:p>
            <a:r>
              <a:rPr lang="en-US" sz="4000" dirty="0">
                <a:solidFill>
                  <a:schemeClr val="tx1"/>
                </a:solidFill>
              </a:rPr>
              <a:t>“but if someone goes to them from the dead, they will repent!”</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CD3F43-951C-41FF-9A16-377B7050DA72}"/>
              </a:ext>
            </a:extLst>
          </p:cNvPr>
          <p:cNvSpPr>
            <a:spLocks noGrp="1"/>
          </p:cNvSpPr>
          <p:nvPr>
            <p:ph type="title"/>
          </p:nvPr>
        </p:nvSpPr>
        <p:spPr>
          <a:xfrm>
            <a:off x="866215" y="855482"/>
            <a:ext cx="6571060" cy="898674"/>
          </a:xfrm>
        </p:spPr>
        <p:txBody>
          <a:bodyPr anchor="b">
            <a:normAutofit/>
          </a:bodyPr>
          <a:lstStyle/>
          <a:p>
            <a:r>
              <a:rPr lang="en-US" sz="4400" dirty="0">
                <a:solidFill>
                  <a:schemeClr val="tx2"/>
                </a:solidFill>
              </a:rPr>
              <a:t>Luke 16:31</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836F907-40FB-4771-AA68-660E996DB2A1}"/>
              </a:ext>
            </a:extLst>
          </p:cNvPr>
          <p:cNvSpPr>
            <a:spLocks noGrp="1"/>
          </p:cNvSpPr>
          <p:nvPr>
            <p:ph idx="1"/>
          </p:nvPr>
        </p:nvSpPr>
        <p:spPr>
          <a:xfrm>
            <a:off x="520505" y="1891597"/>
            <a:ext cx="8117058" cy="3730689"/>
          </a:xfrm>
        </p:spPr>
        <p:txBody>
          <a:bodyPr anchor="ctr">
            <a:noAutofit/>
          </a:bodyPr>
          <a:lstStyle/>
          <a:p>
            <a:r>
              <a:rPr lang="en-US" sz="3600" b="1" baseline="30000" dirty="0">
                <a:solidFill>
                  <a:schemeClr val="tx1"/>
                </a:solidFill>
              </a:rPr>
              <a:t>31 </a:t>
            </a:r>
            <a:r>
              <a:rPr lang="en-US" sz="3600" dirty="0">
                <a:solidFill>
                  <a:schemeClr val="tx1"/>
                </a:solidFill>
              </a:rPr>
              <a:t>But he said to him, ‘If they do not listen to Moses and the Prophets, they will not be persuaded even if someone rises from the dead.’”</a:t>
            </a:r>
          </a:p>
        </p:txBody>
      </p:sp>
    </p:spTree>
    <p:extLst>
      <p:ext uri="{BB962C8B-B14F-4D97-AF65-F5344CB8AC3E}">
        <p14:creationId xmlns:p14="http://schemas.microsoft.com/office/powerpoint/2010/main" val="2503713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002F8CDB-64F8-7E12-1CF3-AC610D00EABE}"/>
              </a:ext>
            </a:extLst>
          </p:cNvPr>
          <p:cNvSpPr>
            <a:spLocks noGrp="1"/>
          </p:cNvSpPr>
          <p:nvPr>
            <p:ph type="title"/>
          </p:nvPr>
        </p:nvSpPr>
        <p:spPr>
          <a:xfrm>
            <a:off x="866216" y="2099733"/>
            <a:ext cx="6619243" cy="2677648"/>
          </a:xfrm>
        </p:spPr>
        <p:txBody>
          <a:bodyPr vert="horz" lIns="91440" tIns="45720" rIns="91440" bIns="45720" rtlCol="0" anchor="b">
            <a:normAutofit/>
          </a:bodyPr>
          <a:lstStyle/>
          <a:p>
            <a:r>
              <a:rPr lang="en-US" sz="5400">
                <a:solidFill>
                  <a:srgbClr val="FFFFFF"/>
                </a:solidFill>
              </a:rPr>
              <a:t>Life after Death?</a:t>
            </a:r>
          </a:p>
        </p:txBody>
      </p:sp>
    </p:spTree>
    <p:extLst>
      <p:ext uri="{BB962C8B-B14F-4D97-AF65-F5344CB8AC3E}">
        <p14:creationId xmlns:p14="http://schemas.microsoft.com/office/powerpoint/2010/main" val="2729152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42000"/>
                <a:hueMod val="42000"/>
                <a:satMod val="124000"/>
                <a:lumMod val="62000"/>
              </a:schemeClr>
              <a:schemeClr val="bg1">
                <a:tint val="96000"/>
                <a:satMod val="13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3508815" y="1221260"/>
            <a:ext cx="4090590" cy="4415481"/>
          </a:xfrm>
        </p:spPr>
        <p:txBody>
          <a:bodyPr vert="horz" lIns="91440" tIns="45720" rIns="91440" bIns="45720" rtlCol="0" anchor="ctr">
            <a:normAutofit/>
          </a:bodyPr>
          <a:lstStyle/>
          <a:p>
            <a:r>
              <a:rPr lang="en-US" sz="5400" dirty="0">
                <a:solidFill>
                  <a:schemeClr val="tx2">
                    <a:lumMod val="75000"/>
                  </a:schemeClr>
                </a:solidFill>
              </a:rPr>
              <a:t>What Will It Take For Us/You To Persuaded</a:t>
            </a:r>
          </a:p>
        </p:txBody>
      </p:sp>
      <p:cxnSp>
        <p:nvCxnSpPr>
          <p:cNvPr id="27" name="Straight Connector 2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190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42000"/>
                <a:hueMod val="42000"/>
                <a:satMod val="124000"/>
                <a:lumMod val="62000"/>
              </a:schemeClr>
              <a:schemeClr val="bg1">
                <a:tint val="96000"/>
                <a:satMod val="13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3508815" y="1221260"/>
            <a:ext cx="4090590" cy="4415481"/>
          </a:xfrm>
        </p:spPr>
        <p:txBody>
          <a:bodyPr vert="horz" lIns="91440" tIns="45720" rIns="91440" bIns="45720" rtlCol="0" anchor="ctr">
            <a:normAutofit/>
          </a:bodyPr>
          <a:lstStyle/>
          <a:p>
            <a:r>
              <a:rPr lang="en-US" sz="5400">
                <a:solidFill>
                  <a:schemeClr val="tx2">
                    <a:lumMod val="75000"/>
                  </a:schemeClr>
                </a:solidFill>
              </a:rPr>
              <a:t>What Will It Take For Us/You To Repent</a:t>
            </a:r>
          </a:p>
        </p:txBody>
      </p:sp>
      <p:cxnSp>
        <p:nvCxnSpPr>
          <p:cNvPr id="27" name="Straight Connector 2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407962" y="947920"/>
            <a:ext cx="7343335" cy="728480"/>
          </a:xfrm>
        </p:spPr>
        <p:txBody>
          <a:bodyPr>
            <a:noAutofit/>
          </a:bodyPr>
          <a:lstStyle/>
          <a:p>
            <a:r>
              <a:rPr lang="en-US" sz="4400" dirty="0">
                <a:solidFill>
                  <a:srgbClr val="FFFFFF"/>
                </a:solidFill>
              </a:rPr>
              <a:t>What Have We Learned?</a:t>
            </a:r>
          </a:p>
        </p:txBody>
      </p:sp>
      <p:sp>
        <p:nvSpPr>
          <p:cNvPr id="3" name="Content Placeholder 2"/>
          <p:cNvSpPr>
            <a:spLocks noGrp="1"/>
          </p:cNvSpPr>
          <p:nvPr>
            <p:ph idx="1"/>
          </p:nvPr>
        </p:nvSpPr>
        <p:spPr>
          <a:xfrm>
            <a:off x="168812" y="2603500"/>
            <a:ext cx="8806376" cy="3416300"/>
          </a:xfrm>
        </p:spPr>
        <p:txBody>
          <a:bodyPr>
            <a:noAutofit/>
          </a:bodyPr>
          <a:lstStyle/>
          <a:p>
            <a:r>
              <a:rPr lang="en-US" sz="3200" dirty="0"/>
              <a:t>We must be aware of how we live our life</a:t>
            </a:r>
          </a:p>
          <a:p>
            <a:pPr>
              <a:buNone/>
            </a:pPr>
            <a:r>
              <a:rPr lang="en-US" sz="3200" dirty="0"/>
              <a:t>	- Matthew 25:31-34	</a:t>
            </a:r>
          </a:p>
          <a:p>
            <a:r>
              <a:rPr lang="en-US" sz="3200" dirty="0"/>
              <a:t>We will all die someday</a:t>
            </a:r>
          </a:p>
          <a:p>
            <a:r>
              <a:rPr lang="en-US" sz="3200" dirty="0"/>
              <a:t>-1 Corinthians 15:21-23</a:t>
            </a:r>
          </a:p>
          <a:p>
            <a:r>
              <a:rPr lang="en-US" sz="3200" dirty="0"/>
              <a:t>There are two place where we will go</a:t>
            </a:r>
          </a:p>
          <a:p>
            <a:pPr>
              <a:buNone/>
            </a:pPr>
            <a:r>
              <a:rPr lang="en-US" sz="3600" dirty="0"/>
              <a:t>	-2 Corinthians 5:9-11 </a:t>
            </a:r>
          </a:p>
        </p:txBody>
      </p:sp>
      <p:sp>
        <p:nvSpPr>
          <p:cNvPr id="4" name="TextBox 3">
            <a:extLst>
              <a:ext uri="{FF2B5EF4-FFF2-40B4-BE49-F238E27FC236}">
                <a16:creationId xmlns:a16="http://schemas.microsoft.com/office/drawing/2014/main" id="{51E5F2DD-4DD1-4010-88E7-8D63D3DE4C2D}"/>
              </a:ext>
            </a:extLst>
          </p:cNvPr>
          <p:cNvSpPr txBox="1"/>
          <p:nvPr/>
        </p:nvSpPr>
        <p:spPr>
          <a:xfrm>
            <a:off x="0" y="1169047"/>
            <a:ext cx="9144000" cy="4431983"/>
          </a:xfrm>
          <a:prstGeom prst="rect">
            <a:avLst/>
          </a:prstGeom>
          <a:solidFill>
            <a:schemeClr val="accent1"/>
          </a:solidFill>
        </p:spPr>
        <p:txBody>
          <a:bodyPr wrap="square" rtlCol="0">
            <a:spAutoFit/>
          </a:bodyPr>
          <a:lstStyle/>
          <a:p>
            <a:r>
              <a:rPr lang="en-US" sz="2400" dirty="0">
                <a:solidFill>
                  <a:schemeClr val="bg1"/>
                </a:solidFill>
              </a:rPr>
              <a:t>Matthew 25:31-34</a:t>
            </a:r>
          </a:p>
          <a:p>
            <a:r>
              <a:rPr lang="en-US" sz="2400" b="1" dirty="0">
                <a:solidFill>
                  <a:schemeClr val="bg1"/>
                </a:solidFill>
              </a:rPr>
              <a:t>The Judgment</a:t>
            </a:r>
          </a:p>
          <a:p>
            <a:r>
              <a:rPr lang="en-US" sz="2400" b="1" baseline="30000" dirty="0">
                <a:solidFill>
                  <a:schemeClr val="bg1"/>
                </a:solidFill>
              </a:rPr>
              <a:t>31 </a:t>
            </a:r>
            <a:r>
              <a:rPr lang="en-US" sz="2400" dirty="0">
                <a:solidFill>
                  <a:schemeClr val="bg1"/>
                </a:solidFill>
              </a:rPr>
              <a:t>“But when the Son of Man comes in His glory, and all the angels with Him, then He will sit on His glorious throne. </a:t>
            </a:r>
            <a:r>
              <a:rPr lang="en-US" sz="2400" b="1" baseline="30000" dirty="0">
                <a:solidFill>
                  <a:schemeClr val="bg1"/>
                </a:solidFill>
              </a:rPr>
              <a:t>32 </a:t>
            </a:r>
            <a:r>
              <a:rPr lang="en-US" sz="2400" dirty="0">
                <a:solidFill>
                  <a:schemeClr val="bg1"/>
                </a:solidFill>
              </a:rPr>
              <a:t>And all the nations will be gathered before Him; and He will separate them from one another, just as the shepherd separates the sheep from the goats; </a:t>
            </a:r>
            <a:r>
              <a:rPr lang="en-US" sz="2400" b="1" baseline="30000" dirty="0">
                <a:solidFill>
                  <a:schemeClr val="bg1"/>
                </a:solidFill>
              </a:rPr>
              <a:t>33 </a:t>
            </a:r>
            <a:r>
              <a:rPr lang="en-US" sz="2400" dirty="0">
                <a:solidFill>
                  <a:schemeClr val="bg1"/>
                </a:solidFill>
              </a:rPr>
              <a:t>and He will put the sheep on His right, but the goats on the left.</a:t>
            </a:r>
          </a:p>
          <a:p>
            <a:r>
              <a:rPr lang="en-US" sz="2400" b="1" baseline="30000" dirty="0">
                <a:solidFill>
                  <a:schemeClr val="bg1"/>
                </a:solidFill>
              </a:rPr>
              <a:t>34 </a:t>
            </a:r>
            <a:r>
              <a:rPr lang="en-US" sz="2400" dirty="0">
                <a:solidFill>
                  <a:schemeClr val="bg1"/>
                </a:solidFill>
              </a:rPr>
              <a:t>“Then the King will say to those on His right, ‘Come, you who are blessed of My Father, inherit the kingdom prepared for you from the foundation of the world.</a:t>
            </a:r>
          </a:p>
          <a:p>
            <a:endParaRPr lang="en-US" dirty="0"/>
          </a:p>
        </p:txBody>
      </p:sp>
      <p:sp>
        <p:nvSpPr>
          <p:cNvPr id="5" name="TextBox 4">
            <a:extLst>
              <a:ext uri="{FF2B5EF4-FFF2-40B4-BE49-F238E27FC236}">
                <a16:creationId xmlns:a16="http://schemas.microsoft.com/office/drawing/2014/main" id="{F5722864-3BB5-4C71-BA04-B3A97B495F24}"/>
              </a:ext>
            </a:extLst>
          </p:cNvPr>
          <p:cNvSpPr txBox="1"/>
          <p:nvPr/>
        </p:nvSpPr>
        <p:spPr>
          <a:xfrm>
            <a:off x="-13863" y="1374955"/>
            <a:ext cx="9143596" cy="3385542"/>
          </a:xfrm>
          <a:prstGeom prst="rect">
            <a:avLst/>
          </a:prstGeom>
          <a:solidFill>
            <a:schemeClr val="accent1"/>
          </a:solidFill>
        </p:spPr>
        <p:txBody>
          <a:bodyPr wrap="square" rtlCol="0">
            <a:spAutoFit/>
          </a:bodyPr>
          <a:lstStyle/>
          <a:p>
            <a:r>
              <a:rPr lang="en-US" sz="2800" dirty="0">
                <a:solidFill>
                  <a:schemeClr val="bg1"/>
                </a:solidFill>
              </a:rPr>
              <a:t>1 Corinthians 15:21-23</a:t>
            </a:r>
          </a:p>
          <a:p>
            <a:r>
              <a:rPr lang="en-US" sz="2800" b="1" baseline="30000" dirty="0">
                <a:solidFill>
                  <a:schemeClr val="bg1"/>
                </a:solidFill>
              </a:rPr>
              <a:t>21 </a:t>
            </a:r>
            <a:r>
              <a:rPr lang="en-US" sz="2800" dirty="0">
                <a:solidFill>
                  <a:schemeClr val="bg1"/>
                </a:solidFill>
              </a:rPr>
              <a:t>For since by a man death </a:t>
            </a:r>
            <a:r>
              <a:rPr lang="en-US" sz="2800" i="1" dirty="0">
                <a:solidFill>
                  <a:schemeClr val="bg1"/>
                </a:solidFill>
              </a:rPr>
              <a:t>came</a:t>
            </a:r>
            <a:r>
              <a:rPr lang="en-US" sz="2800" dirty="0">
                <a:solidFill>
                  <a:schemeClr val="bg1"/>
                </a:solidFill>
              </a:rPr>
              <a:t>, by a man also </a:t>
            </a:r>
            <a:r>
              <a:rPr lang="en-US" sz="2800" i="1" dirty="0">
                <a:solidFill>
                  <a:schemeClr val="bg1"/>
                </a:solidFill>
              </a:rPr>
              <a:t>came</a:t>
            </a:r>
            <a:r>
              <a:rPr lang="en-US" sz="2800" dirty="0">
                <a:solidFill>
                  <a:schemeClr val="bg1"/>
                </a:solidFill>
              </a:rPr>
              <a:t> the resurrection of the dead. </a:t>
            </a:r>
            <a:r>
              <a:rPr lang="en-US" sz="2800" b="1" baseline="30000" dirty="0">
                <a:solidFill>
                  <a:schemeClr val="bg1"/>
                </a:solidFill>
              </a:rPr>
              <a:t>22 </a:t>
            </a:r>
            <a:r>
              <a:rPr lang="en-US" sz="2800" dirty="0">
                <a:solidFill>
                  <a:schemeClr val="bg1"/>
                </a:solidFill>
              </a:rPr>
              <a:t>For as in Adam all die, so also in Christ all will be made alive. </a:t>
            </a:r>
            <a:r>
              <a:rPr lang="en-US" sz="2800" b="1" baseline="30000" dirty="0">
                <a:solidFill>
                  <a:schemeClr val="bg1"/>
                </a:solidFill>
              </a:rPr>
              <a:t>23 </a:t>
            </a:r>
            <a:r>
              <a:rPr lang="en-US" sz="2800" dirty="0">
                <a:solidFill>
                  <a:schemeClr val="bg1"/>
                </a:solidFill>
              </a:rPr>
              <a:t>But each in his own order: Christ the first fruits, after that those who are Christ’s at His coming,</a:t>
            </a:r>
          </a:p>
          <a:p>
            <a:endParaRPr lang="en-US" dirty="0"/>
          </a:p>
        </p:txBody>
      </p:sp>
      <p:sp>
        <p:nvSpPr>
          <p:cNvPr id="6" name="TextBox 5">
            <a:extLst>
              <a:ext uri="{FF2B5EF4-FFF2-40B4-BE49-F238E27FC236}">
                <a16:creationId xmlns:a16="http://schemas.microsoft.com/office/drawing/2014/main" id="{1713B897-2037-4BB8-B6A3-A9E458F68CA1}"/>
              </a:ext>
            </a:extLst>
          </p:cNvPr>
          <p:cNvSpPr txBox="1"/>
          <p:nvPr/>
        </p:nvSpPr>
        <p:spPr>
          <a:xfrm>
            <a:off x="14267" y="947920"/>
            <a:ext cx="9129528" cy="5109091"/>
          </a:xfrm>
          <a:prstGeom prst="rect">
            <a:avLst/>
          </a:prstGeom>
          <a:solidFill>
            <a:schemeClr val="accent1"/>
          </a:solidFill>
        </p:spPr>
        <p:txBody>
          <a:bodyPr wrap="square" rtlCol="0">
            <a:spAutoFit/>
          </a:bodyPr>
          <a:lstStyle/>
          <a:p>
            <a:r>
              <a:rPr lang="en-US" sz="2800" dirty="0">
                <a:solidFill>
                  <a:schemeClr val="bg1"/>
                </a:solidFill>
              </a:rPr>
              <a:t>2 Corinthians 5:9-11</a:t>
            </a:r>
          </a:p>
          <a:p>
            <a:r>
              <a:rPr lang="en-US" sz="2800" b="1" baseline="30000" dirty="0">
                <a:solidFill>
                  <a:schemeClr val="bg1"/>
                </a:solidFill>
              </a:rPr>
              <a:t>9 </a:t>
            </a:r>
            <a:r>
              <a:rPr lang="en-US" sz="2800" dirty="0">
                <a:solidFill>
                  <a:schemeClr val="bg1"/>
                </a:solidFill>
              </a:rPr>
              <a:t>Therefore we also have as our ambition, whether at home or absent, to be pleasing to Him. </a:t>
            </a:r>
            <a:r>
              <a:rPr lang="en-US" sz="2800" b="1" baseline="30000" dirty="0">
                <a:solidFill>
                  <a:schemeClr val="bg1"/>
                </a:solidFill>
              </a:rPr>
              <a:t>10 </a:t>
            </a:r>
            <a:r>
              <a:rPr lang="en-US" sz="2800" dirty="0">
                <a:solidFill>
                  <a:schemeClr val="bg1"/>
                </a:solidFill>
              </a:rPr>
              <a:t>For we must all appear before the judgment seat of Christ, so that each one may receive compensation for his deeds </a:t>
            </a:r>
            <a:r>
              <a:rPr lang="en-US" sz="2800" i="1" dirty="0">
                <a:solidFill>
                  <a:schemeClr val="bg1"/>
                </a:solidFill>
              </a:rPr>
              <a:t>done</a:t>
            </a:r>
            <a:r>
              <a:rPr lang="en-US" sz="2800" dirty="0">
                <a:solidFill>
                  <a:schemeClr val="bg1"/>
                </a:solidFill>
              </a:rPr>
              <a:t> through the body, in accordance with what he has done, whether good or bad.</a:t>
            </a:r>
          </a:p>
          <a:p>
            <a:r>
              <a:rPr lang="en-US" sz="2800" b="1" baseline="30000" dirty="0">
                <a:solidFill>
                  <a:schemeClr val="bg1"/>
                </a:solidFill>
              </a:rPr>
              <a:t>11 </a:t>
            </a:r>
            <a:r>
              <a:rPr lang="en-US" sz="2800" dirty="0">
                <a:solidFill>
                  <a:schemeClr val="bg1"/>
                </a:solidFill>
              </a:rPr>
              <a:t>Therefore, knowing the fear of the Lord, we persuade people, but we are well known to God; and I hope that we are also well known in your consciences.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xit" presetSubtype="0" accel="100000" fill="hold" grpId="1" nodeType="clickEffect">
                                  <p:stCondLst>
                                    <p:cond delay="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fltVal val="0"/>
                                          </p:val>
                                        </p:tav>
                                      </p:tavLst>
                                    </p:anim>
                                    <p:anim calcmode="lin" valueType="num">
                                      <p:cBhvr>
                                        <p:cTn id="24" dur="500"/>
                                        <p:tgtEl>
                                          <p:spTgt spid="4"/>
                                        </p:tgtEl>
                                        <p:attrNameLst>
                                          <p:attrName>style.rotation</p:attrName>
                                        </p:attrNameLst>
                                      </p:cBhvr>
                                      <p:tavLst>
                                        <p:tav tm="0">
                                          <p:val>
                                            <p:fltVal val="0"/>
                                          </p:val>
                                        </p:tav>
                                        <p:tav tm="100000">
                                          <p:val>
                                            <p:fltVal val="360"/>
                                          </p:val>
                                        </p:tav>
                                      </p:tavLst>
                                    </p:anim>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5"/>
                                        </p:tgtEl>
                                        <p:attrNameLst>
                                          <p:attrName>ppt_x</p:attrName>
                                        </p:attrNameLst>
                                      </p:cBhvr>
                                      <p:tavLst>
                                        <p:tav tm="0">
                                          <p:val>
                                            <p:strVal val="ppt_x"/>
                                          </p:val>
                                        </p:tav>
                                        <p:tav tm="100000">
                                          <p:val>
                                            <p:strVal val="ppt_x"/>
                                          </p:val>
                                        </p:tav>
                                      </p:tavLst>
                                    </p:anim>
                                    <p:anim calcmode="lin" valueType="num">
                                      <p:cBhvr additive="base">
                                        <p:cTn id="45" dur="500"/>
                                        <p:tgtEl>
                                          <p:spTgt spid="5"/>
                                        </p:tgtEl>
                                        <p:attrNameLst>
                                          <p:attrName>ppt_y</p:attrName>
                                        </p:attrNameLst>
                                      </p:cBhvr>
                                      <p:tavLst>
                                        <p:tav tm="0">
                                          <p:val>
                                            <p:strVal val="ppt_y"/>
                                          </p:val>
                                        </p:tav>
                                        <p:tav tm="100000">
                                          <p:val>
                                            <p:strVal val="1+ppt_h/2"/>
                                          </p:val>
                                        </p:tav>
                                      </p:tavLst>
                                    </p:anim>
                                    <p:set>
                                      <p:cBhvr>
                                        <p:cTn id="46" dur="1" fill="hold">
                                          <p:stCondLst>
                                            <p:cond delay="499"/>
                                          </p:stCondLst>
                                        </p:cTn>
                                        <p:tgtEl>
                                          <p:spTgt spid="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xit" presetSubtype="0" fill="hold" grpId="1" nodeType="clickEffect">
                                  <p:stCondLst>
                                    <p:cond delay="0"/>
                                  </p:stCondLst>
                                  <p:childTnLst>
                                    <p:anim calcmode="lin" valueType="num">
                                      <p:cBhvr>
                                        <p:cTn id="67" dur="1000"/>
                                        <p:tgtEl>
                                          <p:spTgt spid="6"/>
                                        </p:tgtEl>
                                        <p:attrNameLst>
                                          <p:attrName>ppt_w</p:attrName>
                                        </p:attrNameLst>
                                      </p:cBhvr>
                                      <p:tavLst>
                                        <p:tav tm="0">
                                          <p:val>
                                            <p:strVal val="ppt_w"/>
                                          </p:val>
                                        </p:tav>
                                        <p:tav tm="100000">
                                          <p:val>
                                            <p:fltVal val="0"/>
                                          </p:val>
                                        </p:tav>
                                      </p:tavLst>
                                    </p:anim>
                                    <p:anim calcmode="lin" valueType="num">
                                      <p:cBhvr>
                                        <p:cTn id="68" dur="1000"/>
                                        <p:tgtEl>
                                          <p:spTgt spid="6"/>
                                        </p:tgtEl>
                                        <p:attrNameLst>
                                          <p:attrName>ppt_h</p:attrName>
                                        </p:attrNameLst>
                                      </p:cBhvr>
                                      <p:tavLst>
                                        <p:tav tm="0">
                                          <p:val>
                                            <p:strVal val="ppt_h"/>
                                          </p:val>
                                        </p:tav>
                                        <p:tav tm="100000">
                                          <p:val>
                                            <p:fltVal val="0"/>
                                          </p:val>
                                        </p:tav>
                                      </p:tavLst>
                                    </p:anim>
                                    <p:anim calcmode="lin" valueType="num">
                                      <p:cBhvr>
                                        <p:cTn id="69" dur="1000"/>
                                        <p:tgtEl>
                                          <p:spTgt spid="6"/>
                                        </p:tgtEl>
                                        <p:attrNameLst>
                                          <p:attrName>style.rotation</p:attrName>
                                        </p:attrNameLst>
                                      </p:cBhvr>
                                      <p:tavLst>
                                        <p:tav tm="0">
                                          <p:val>
                                            <p:fltVal val="0"/>
                                          </p:val>
                                        </p:tav>
                                        <p:tav tm="100000">
                                          <p:val>
                                            <p:fltVal val="90"/>
                                          </p:val>
                                        </p:tav>
                                      </p:tavLst>
                                    </p:anim>
                                    <p:animEffect transition="out" filter="fade">
                                      <p:cBhvr>
                                        <p:cTn id="70" dur="1000"/>
                                        <p:tgtEl>
                                          <p:spTgt spid="6"/>
                                        </p:tgtEl>
                                      </p:cBhvr>
                                    </p:animEffect>
                                    <p:set>
                                      <p:cBhvr>
                                        <p:cTn id="71"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422031" y="947920"/>
            <a:ext cx="7779434" cy="728480"/>
          </a:xfrm>
        </p:spPr>
        <p:txBody>
          <a:bodyPr>
            <a:noAutofit/>
          </a:bodyPr>
          <a:lstStyle/>
          <a:p>
            <a:r>
              <a:rPr lang="en-US" sz="4400" dirty="0">
                <a:solidFill>
                  <a:srgbClr val="FFFFFF"/>
                </a:solidFill>
              </a:rPr>
              <a:t>What Have We Learned?</a:t>
            </a:r>
          </a:p>
        </p:txBody>
      </p:sp>
      <p:sp>
        <p:nvSpPr>
          <p:cNvPr id="3" name="Content Placeholder 2"/>
          <p:cNvSpPr>
            <a:spLocks noGrp="1"/>
          </p:cNvSpPr>
          <p:nvPr>
            <p:ph idx="1"/>
          </p:nvPr>
        </p:nvSpPr>
        <p:spPr>
          <a:xfrm>
            <a:off x="-1" y="2603500"/>
            <a:ext cx="9017391" cy="3416300"/>
          </a:xfrm>
        </p:spPr>
        <p:txBody>
          <a:bodyPr>
            <a:noAutofit/>
          </a:bodyPr>
          <a:lstStyle/>
          <a:p>
            <a:r>
              <a:rPr lang="en-US" sz="3600" dirty="0"/>
              <a:t>Judgement is for eternity</a:t>
            </a:r>
          </a:p>
          <a:p>
            <a:pPr>
              <a:buNone/>
            </a:pPr>
            <a:r>
              <a:rPr lang="en-US" sz="3600" dirty="0"/>
              <a:t>	-1 John 2:24-26</a:t>
            </a:r>
          </a:p>
          <a:p>
            <a:pPr>
              <a:buNone/>
            </a:pPr>
            <a:r>
              <a:rPr lang="en-US" sz="3600" dirty="0"/>
              <a:t>	-Jude 1:6-8</a:t>
            </a:r>
          </a:p>
          <a:p>
            <a:r>
              <a:rPr lang="en-US" sz="3600" dirty="0"/>
              <a:t>We have enough information to make our eternal decision. </a:t>
            </a:r>
          </a:p>
          <a:p>
            <a:pPr>
              <a:buNone/>
            </a:pPr>
            <a:r>
              <a:rPr lang="en-US" sz="3600" dirty="0"/>
              <a:t>	-1 Corinthians 13:8-9</a:t>
            </a:r>
          </a:p>
        </p:txBody>
      </p:sp>
      <p:sp>
        <p:nvSpPr>
          <p:cNvPr id="4" name="TextBox 3">
            <a:extLst>
              <a:ext uri="{FF2B5EF4-FFF2-40B4-BE49-F238E27FC236}">
                <a16:creationId xmlns:a16="http://schemas.microsoft.com/office/drawing/2014/main" id="{6144F224-7F52-4ACD-A515-8BB73D2F9F08}"/>
              </a:ext>
            </a:extLst>
          </p:cNvPr>
          <p:cNvSpPr txBox="1"/>
          <p:nvPr/>
        </p:nvSpPr>
        <p:spPr>
          <a:xfrm>
            <a:off x="-7034" y="227582"/>
            <a:ext cx="9144000" cy="3816429"/>
          </a:xfrm>
          <a:prstGeom prst="rect">
            <a:avLst/>
          </a:prstGeom>
          <a:solidFill>
            <a:schemeClr val="accent1"/>
          </a:solidFill>
        </p:spPr>
        <p:txBody>
          <a:bodyPr wrap="square" rtlCol="0">
            <a:spAutoFit/>
          </a:bodyPr>
          <a:lstStyle/>
          <a:p>
            <a:r>
              <a:rPr lang="en-US" sz="2800" dirty="0">
                <a:solidFill>
                  <a:schemeClr val="bg1"/>
                </a:solidFill>
              </a:rPr>
              <a:t>1 John 2:24-26</a:t>
            </a:r>
          </a:p>
          <a:p>
            <a:r>
              <a:rPr lang="en-US" sz="2800" b="1" baseline="30000" dirty="0">
                <a:solidFill>
                  <a:schemeClr val="bg1"/>
                </a:solidFill>
              </a:rPr>
              <a:t>24 </a:t>
            </a:r>
            <a:r>
              <a:rPr lang="en-US" sz="2800" i="1" dirty="0">
                <a:solidFill>
                  <a:schemeClr val="bg1"/>
                </a:solidFill>
              </a:rPr>
              <a:t>As for</a:t>
            </a:r>
            <a:r>
              <a:rPr lang="en-US" sz="2800" dirty="0">
                <a:solidFill>
                  <a:schemeClr val="bg1"/>
                </a:solidFill>
              </a:rPr>
              <a:t> you, </a:t>
            </a:r>
            <a:r>
              <a:rPr lang="en-US" sz="2800" i="1" dirty="0">
                <a:solidFill>
                  <a:schemeClr val="bg1"/>
                </a:solidFill>
              </a:rPr>
              <a:t>see that</a:t>
            </a:r>
            <a:r>
              <a:rPr lang="en-US" sz="2800" dirty="0">
                <a:solidFill>
                  <a:schemeClr val="bg1"/>
                </a:solidFill>
              </a:rPr>
              <a:t> what you heard from the beginning remains in you. If what you heard from the beginning remains in you, you also will remain in the Son and in the Father.</a:t>
            </a:r>
            <a:r>
              <a:rPr lang="en-US" sz="2800" b="1" baseline="30000" dirty="0">
                <a:solidFill>
                  <a:schemeClr val="bg1"/>
                </a:solidFill>
              </a:rPr>
              <a:t>25 </a:t>
            </a:r>
            <a:r>
              <a:rPr lang="en-US" sz="2800" dirty="0">
                <a:solidFill>
                  <a:schemeClr val="bg1"/>
                </a:solidFill>
              </a:rPr>
              <a:t>This is the promise which He Himself </a:t>
            </a:r>
            <a:r>
              <a:rPr lang="en-US" sz="2800" baseline="30000" dirty="0">
                <a:solidFill>
                  <a:schemeClr val="bg1"/>
                </a:solidFill>
              </a:rPr>
              <a:t>[</a:t>
            </a:r>
            <a:r>
              <a:rPr lang="en-US" sz="2800" baseline="30000" dirty="0">
                <a:solidFill>
                  <a:schemeClr val="bg1"/>
                </a:solidFill>
                <a:hlinkClick r:id="rId2" tooltip="See footnote a">
                  <a:extLst>
                    <a:ext uri="{A12FA001-AC4F-418D-AE19-62706E023703}">
                      <ahyp:hlinkClr xmlns:ahyp="http://schemas.microsoft.com/office/drawing/2018/hyperlinkcolor" val="tx"/>
                    </a:ext>
                  </a:extLst>
                </a:hlinkClick>
              </a:rPr>
              <a:t>a</a:t>
            </a:r>
            <a:r>
              <a:rPr lang="en-US" sz="2800" baseline="30000" dirty="0">
                <a:solidFill>
                  <a:schemeClr val="bg1"/>
                </a:solidFill>
              </a:rPr>
              <a:t>]</a:t>
            </a:r>
            <a:r>
              <a:rPr lang="en-US" sz="2800" dirty="0">
                <a:solidFill>
                  <a:schemeClr val="bg1"/>
                </a:solidFill>
              </a:rPr>
              <a:t>made to us: eternal life.</a:t>
            </a:r>
          </a:p>
          <a:p>
            <a:r>
              <a:rPr lang="en-US" sz="2800" b="1" baseline="30000" dirty="0">
                <a:solidFill>
                  <a:schemeClr val="bg1"/>
                </a:solidFill>
              </a:rPr>
              <a:t>26 </a:t>
            </a:r>
            <a:r>
              <a:rPr lang="en-US" sz="2800" dirty="0">
                <a:solidFill>
                  <a:schemeClr val="bg1"/>
                </a:solidFill>
              </a:rPr>
              <a:t>These things I have written to you concerning those who are </a:t>
            </a:r>
            <a:r>
              <a:rPr lang="en-US" sz="2800" i="1" dirty="0">
                <a:solidFill>
                  <a:schemeClr val="bg1"/>
                </a:solidFill>
              </a:rPr>
              <a:t>trying to</a:t>
            </a:r>
            <a:r>
              <a:rPr lang="en-US" sz="2800" dirty="0">
                <a:solidFill>
                  <a:schemeClr val="bg1"/>
                </a:solidFill>
              </a:rPr>
              <a:t> deceive you.</a:t>
            </a:r>
          </a:p>
          <a:p>
            <a:endParaRPr lang="en-US" dirty="0"/>
          </a:p>
        </p:txBody>
      </p:sp>
      <p:sp>
        <p:nvSpPr>
          <p:cNvPr id="6" name="TextBox 5">
            <a:extLst>
              <a:ext uri="{FF2B5EF4-FFF2-40B4-BE49-F238E27FC236}">
                <a16:creationId xmlns:a16="http://schemas.microsoft.com/office/drawing/2014/main" id="{85404DE1-2990-40F0-81EE-4D4280385961}"/>
              </a:ext>
            </a:extLst>
          </p:cNvPr>
          <p:cNvSpPr txBox="1"/>
          <p:nvPr/>
        </p:nvSpPr>
        <p:spPr>
          <a:xfrm>
            <a:off x="-66823" y="656313"/>
            <a:ext cx="9151034" cy="5970865"/>
          </a:xfrm>
          <a:prstGeom prst="rect">
            <a:avLst/>
          </a:prstGeom>
          <a:solidFill>
            <a:schemeClr val="accent1"/>
          </a:solidFill>
        </p:spPr>
        <p:txBody>
          <a:bodyPr wrap="square" rtlCol="0">
            <a:spAutoFit/>
          </a:bodyPr>
          <a:lstStyle/>
          <a:p>
            <a:r>
              <a:rPr lang="en-US" sz="2800" dirty="0">
                <a:solidFill>
                  <a:schemeClr val="bg1"/>
                </a:solidFill>
              </a:rPr>
              <a:t>Jude 6-8</a:t>
            </a:r>
          </a:p>
          <a:p>
            <a:r>
              <a:rPr lang="en-US" sz="2800" b="1" baseline="30000" dirty="0">
                <a:solidFill>
                  <a:schemeClr val="bg1"/>
                </a:solidFill>
              </a:rPr>
              <a:t>6 </a:t>
            </a:r>
            <a:r>
              <a:rPr lang="en-US" sz="2800" dirty="0">
                <a:solidFill>
                  <a:schemeClr val="bg1"/>
                </a:solidFill>
              </a:rPr>
              <a:t>And angels who did not keep their own domain but abandoned their proper dwelling place, </a:t>
            </a:r>
            <a:r>
              <a:rPr lang="en-US" sz="2800" i="1" dirty="0">
                <a:solidFill>
                  <a:schemeClr val="bg1"/>
                </a:solidFill>
              </a:rPr>
              <a:t>these</a:t>
            </a:r>
            <a:r>
              <a:rPr lang="en-US" sz="2800" dirty="0">
                <a:solidFill>
                  <a:schemeClr val="bg1"/>
                </a:solidFill>
              </a:rPr>
              <a:t> He has kept in eternal restraints under darkness for the judgment of the great day, </a:t>
            </a:r>
            <a:r>
              <a:rPr lang="en-US" sz="2800" b="1" baseline="30000" dirty="0">
                <a:solidFill>
                  <a:schemeClr val="bg1"/>
                </a:solidFill>
              </a:rPr>
              <a:t>7 </a:t>
            </a:r>
            <a:r>
              <a:rPr lang="en-US" sz="2800" dirty="0">
                <a:solidFill>
                  <a:schemeClr val="bg1"/>
                </a:solidFill>
              </a:rPr>
              <a:t>just as Sodom and Gomorrah and the cities around them, since they in the same way as these </a:t>
            </a:r>
            <a:r>
              <a:rPr lang="en-US" sz="2800" i="1" dirty="0">
                <a:solidFill>
                  <a:schemeClr val="bg1"/>
                </a:solidFill>
              </a:rPr>
              <a:t>angels</a:t>
            </a:r>
            <a:r>
              <a:rPr lang="en-US" sz="2800" dirty="0">
                <a:solidFill>
                  <a:schemeClr val="bg1"/>
                </a:solidFill>
              </a:rPr>
              <a:t> indulged in sexual perversion and went after strange flesh, are exhibited as an example in undergoing the punishment of eternal fire.</a:t>
            </a:r>
            <a:r>
              <a:rPr lang="en-US" sz="2800" b="1" baseline="30000" dirty="0">
                <a:solidFill>
                  <a:schemeClr val="bg1"/>
                </a:solidFill>
              </a:rPr>
              <a:t>8 </a:t>
            </a:r>
            <a:r>
              <a:rPr lang="en-US" sz="2800" dirty="0">
                <a:solidFill>
                  <a:schemeClr val="bg1"/>
                </a:solidFill>
              </a:rPr>
              <a:t>Yet in the same way these people also, dreaming, defile the flesh, reject authority, and speak abusively of </a:t>
            </a:r>
            <a:r>
              <a:rPr lang="en-US" sz="2800" i="1" dirty="0">
                <a:solidFill>
                  <a:schemeClr val="bg1"/>
                </a:solidFill>
              </a:rPr>
              <a:t>angelic</a:t>
            </a:r>
            <a:r>
              <a:rPr lang="en-US" sz="2800" dirty="0">
                <a:solidFill>
                  <a:schemeClr val="bg1"/>
                </a:solidFill>
              </a:rPr>
              <a:t> majesties.</a:t>
            </a:r>
          </a:p>
          <a:p>
            <a:endParaRPr lang="en-US" dirty="0"/>
          </a:p>
        </p:txBody>
      </p:sp>
      <p:sp>
        <p:nvSpPr>
          <p:cNvPr id="7" name="TextBox 6">
            <a:extLst>
              <a:ext uri="{FF2B5EF4-FFF2-40B4-BE49-F238E27FC236}">
                <a16:creationId xmlns:a16="http://schemas.microsoft.com/office/drawing/2014/main" id="{5D87A97B-ABCB-47B5-9E52-39B3DFCAED50}"/>
              </a:ext>
            </a:extLst>
          </p:cNvPr>
          <p:cNvSpPr txBox="1"/>
          <p:nvPr/>
        </p:nvSpPr>
        <p:spPr>
          <a:xfrm>
            <a:off x="-7034" y="1312160"/>
            <a:ext cx="9129932" cy="4801314"/>
          </a:xfrm>
          <a:prstGeom prst="rect">
            <a:avLst/>
          </a:prstGeom>
          <a:solidFill>
            <a:schemeClr val="accent1"/>
          </a:solidFill>
        </p:spPr>
        <p:txBody>
          <a:bodyPr wrap="square" rtlCol="0">
            <a:spAutoFit/>
          </a:bodyPr>
          <a:lstStyle/>
          <a:p>
            <a:r>
              <a:rPr lang="en-US" sz="3200" dirty="0">
                <a:solidFill>
                  <a:schemeClr val="bg1"/>
                </a:solidFill>
              </a:rPr>
              <a:t>1 Corinthians 13:8-9</a:t>
            </a:r>
          </a:p>
          <a:p>
            <a:r>
              <a:rPr lang="en-US" sz="3200" b="1" baseline="30000" dirty="0">
                <a:solidFill>
                  <a:schemeClr val="bg1"/>
                </a:solidFill>
              </a:rPr>
              <a:t>8 </a:t>
            </a:r>
            <a:r>
              <a:rPr lang="en-US" sz="3200" dirty="0">
                <a:solidFill>
                  <a:schemeClr val="bg1"/>
                </a:solidFill>
              </a:rPr>
              <a:t>Love never fails; but if </a:t>
            </a:r>
            <a:r>
              <a:rPr lang="en-US" sz="3200" i="1" dirty="0">
                <a:solidFill>
                  <a:schemeClr val="bg1"/>
                </a:solidFill>
              </a:rPr>
              <a:t>there are gifts of</a:t>
            </a:r>
            <a:r>
              <a:rPr lang="en-US" sz="3200" dirty="0">
                <a:solidFill>
                  <a:schemeClr val="bg1"/>
                </a:solidFill>
              </a:rPr>
              <a:t> prophecy, they will be done away with; if </a:t>
            </a:r>
            <a:r>
              <a:rPr lang="en-US" sz="3200" i="1" dirty="0">
                <a:solidFill>
                  <a:schemeClr val="bg1"/>
                </a:solidFill>
              </a:rPr>
              <a:t>there are</a:t>
            </a:r>
            <a:r>
              <a:rPr lang="en-US" sz="3200" dirty="0">
                <a:solidFill>
                  <a:schemeClr val="bg1"/>
                </a:solidFill>
              </a:rPr>
              <a:t> tongues, they will cease; if </a:t>
            </a:r>
            <a:r>
              <a:rPr lang="en-US" sz="3200" i="1" dirty="0">
                <a:solidFill>
                  <a:schemeClr val="bg1"/>
                </a:solidFill>
              </a:rPr>
              <a:t>there is</a:t>
            </a:r>
            <a:r>
              <a:rPr lang="en-US" sz="3200" dirty="0">
                <a:solidFill>
                  <a:schemeClr val="bg1"/>
                </a:solidFill>
              </a:rPr>
              <a:t> knowledge, it will be done away with. </a:t>
            </a:r>
            <a:r>
              <a:rPr lang="en-US" sz="3200" b="1" baseline="30000" dirty="0">
                <a:solidFill>
                  <a:schemeClr val="bg1"/>
                </a:solidFill>
              </a:rPr>
              <a:t>9 </a:t>
            </a:r>
            <a:r>
              <a:rPr lang="en-US" sz="3200" dirty="0">
                <a:solidFill>
                  <a:schemeClr val="bg1"/>
                </a:solidFill>
              </a:rPr>
              <a:t>For we know in part and prophesy in part; 10 but when the perfect comes, the partial will be done away with.</a:t>
            </a:r>
          </a:p>
          <a:p>
            <a:endParaRPr lang="en-US" sz="3200" dirty="0">
              <a:solidFill>
                <a:schemeClr val="bg1"/>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1" nodeType="clickEffect">
                                  <p:stCondLst>
                                    <p:cond delay="0"/>
                                  </p:stCondLst>
                                  <p:childTnLst>
                                    <p:anim calcmode="lin" valueType="num">
                                      <p:cBhvr>
                                        <p:cTn id="22" dur="1000"/>
                                        <p:tgtEl>
                                          <p:spTgt spid="4"/>
                                        </p:tgtEl>
                                        <p:attrNameLst>
                                          <p:attrName>ppt_w</p:attrName>
                                        </p:attrNameLst>
                                      </p:cBhvr>
                                      <p:tavLst>
                                        <p:tav tm="0">
                                          <p:val>
                                            <p:strVal val="ppt_w"/>
                                          </p:val>
                                        </p:tav>
                                        <p:tav tm="100000">
                                          <p:val>
                                            <p:fltVal val="0"/>
                                          </p:val>
                                        </p:tav>
                                      </p:tavLst>
                                    </p:anim>
                                    <p:anim calcmode="lin" valueType="num">
                                      <p:cBhvr>
                                        <p:cTn id="23" dur="1000"/>
                                        <p:tgtEl>
                                          <p:spTgt spid="4"/>
                                        </p:tgtEl>
                                        <p:attrNameLst>
                                          <p:attrName>ppt_h</p:attrName>
                                        </p:attrNameLst>
                                      </p:cBhvr>
                                      <p:tavLst>
                                        <p:tav tm="0">
                                          <p:val>
                                            <p:strVal val="ppt_h"/>
                                          </p:val>
                                        </p:tav>
                                        <p:tav tm="100000">
                                          <p:val>
                                            <p:fltVal val="0"/>
                                          </p:val>
                                        </p:tav>
                                      </p:tavLst>
                                    </p:anim>
                                    <p:anim calcmode="lin" valueType="num">
                                      <p:cBhvr>
                                        <p:cTn id="24" dur="1000"/>
                                        <p:tgtEl>
                                          <p:spTgt spid="4"/>
                                        </p:tgtEl>
                                        <p:attrNameLst>
                                          <p:attrName>style.rotation</p:attrName>
                                        </p:attrNameLst>
                                      </p:cBhvr>
                                      <p:tavLst>
                                        <p:tav tm="0">
                                          <p:val>
                                            <p:fltVal val="0"/>
                                          </p:val>
                                        </p:tav>
                                        <p:tav tm="100000">
                                          <p:val>
                                            <p:fltVal val="90"/>
                                          </p:val>
                                        </p:tav>
                                      </p:tavLst>
                                    </p:anim>
                                    <p:animEffect transition="out" filter="fade">
                                      <p:cBhvr>
                                        <p:cTn id="25" dur="1000"/>
                                        <p:tgtEl>
                                          <p:spTgt spid="4"/>
                                        </p:tgtEl>
                                      </p:cBhvr>
                                    </p:animEffect>
                                    <p:set>
                                      <p:cBhvr>
                                        <p:cTn id="26" dur="1" fill="hold">
                                          <p:stCondLst>
                                            <p:cond delay="999"/>
                                          </p:stCondLst>
                                        </p:cTn>
                                        <p:tgtEl>
                                          <p:spTgt spid="4"/>
                                        </p:tgtEl>
                                        <p:attrNameLst>
                                          <p:attrName>style.visibility</p:attrName>
                                        </p:attrNameLst>
                                      </p:cBhvr>
                                      <p:to>
                                        <p:strVal val="hidden"/>
                                      </p:to>
                                    </p:set>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xit" presetSubtype="0" accel="100000" fill="hold" grpId="1" nodeType="clickEffect">
                                  <p:stCondLst>
                                    <p:cond delay="0"/>
                                  </p:stCondLst>
                                  <p:childTnLst>
                                    <p:anim calcmode="lin" valueType="num">
                                      <p:cBhvr>
                                        <p:cTn id="39" dur="500"/>
                                        <p:tgtEl>
                                          <p:spTgt spid="6"/>
                                        </p:tgtEl>
                                        <p:attrNameLst>
                                          <p:attrName>ppt_w</p:attrName>
                                        </p:attrNameLst>
                                      </p:cBhvr>
                                      <p:tavLst>
                                        <p:tav tm="0">
                                          <p:val>
                                            <p:strVal val="ppt_w"/>
                                          </p:val>
                                        </p:tav>
                                        <p:tav tm="100000">
                                          <p:val>
                                            <p:fltVal val="0"/>
                                          </p:val>
                                        </p:tav>
                                      </p:tavLst>
                                    </p:anim>
                                    <p:anim calcmode="lin" valueType="num">
                                      <p:cBhvr>
                                        <p:cTn id="40" dur="500"/>
                                        <p:tgtEl>
                                          <p:spTgt spid="6"/>
                                        </p:tgtEl>
                                        <p:attrNameLst>
                                          <p:attrName>ppt_h</p:attrName>
                                        </p:attrNameLst>
                                      </p:cBhvr>
                                      <p:tavLst>
                                        <p:tav tm="0">
                                          <p:val>
                                            <p:strVal val="ppt_h"/>
                                          </p:val>
                                        </p:tav>
                                        <p:tav tm="100000">
                                          <p:val>
                                            <p:fltVal val="0"/>
                                          </p:val>
                                        </p:tav>
                                      </p:tavLst>
                                    </p:anim>
                                    <p:anim calcmode="lin" valueType="num">
                                      <p:cBhvr>
                                        <p:cTn id="41" dur="500"/>
                                        <p:tgtEl>
                                          <p:spTgt spid="6"/>
                                        </p:tgtEl>
                                        <p:attrNameLst>
                                          <p:attrName>style.rotation</p:attrName>
                                        </p:attrNameLst>
                                      </p:cBhvr>
                                      <p:tavLst>
                                        <p:tav tm="0">
                                          <p:val>
                                            <p:fltVal val="0"/>
                                          </p:val>
                                        </p:tav>
                                        <p:tav tm="100000">
                                          <p:val>
                                            <p:fltVal val="360"/>
                                          </p:val>
                                        </p:tav>
                                      </p:tavLst>
                                    </p:anim>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xit" presetSubtype="0" fill="hold" grpId="1" nodeType="clickEffect">
                                  <p:stCondLst>
                                    <p:cond delay="0"/>
                                  </p:stCondLst>
                                  <p:childTnLst>
                                    <p:animEffect transition="out" filter="fade">
                                      <p:cBhvr>
                                        <p:cTn id="62" dur="1000"/>
                                        <p:tgtEl>
                                          <p:spTgt spid="7"/>
                                        </p:tgtEl>
                                      </p:cBhvr>
                                    </p:animEffect>
                                    <p:anim calcmode="lin" valueType="num">
                                      <p:cBhvr>
                                        <p:cTn id="63" dur="1000"/>
                                        <p:tgtEl>
                                          <p:spTgt spid="7"/>
                                        </p:tgtEl>
                                        <p:attrNameLst>
                                          <p:attrName>ppt_x</p:attrName>
                                        </p:attrNameLst>
                                      </p:cBhvr>
                                      <p:tavLst>
                                        <p:tav tm="0">
                                          <p:val>
                                            <p:strVal val="ppt_x"/>
                                          </p:val>
                                        </p:tav>
                                        <p:tav tm="100000">
                                          <p:val>
                                            <p:strVal val="ppt_x"/>
                                          </p:val>
                                        </p:tav>
                                      </p:tavLst>
                                    </p:anim>
                                    <p:anim calcmode="lin" valueType="num">
                                      <p:cBhvr>
                                        <p:cTn id="64" dur="1000"/>
                                        <p:tgtEl>
                                          <p:spTgt spid="7"/>
                                        </p:tgtEl>
                                        <p:attrNameLst>
                                          <p:attrName>ppt_y</p:attrName>
                                        </p:attrNameLst>
                                      </p:cBhvr>
                                      <p:tavLst>
                                        <p:tav tm="0">
                                          <p:val>
                                            <p:strVal val="ppt_y"/>
                                          </p:val>
                                        </p:tav>
                                        <p:tav tm="100000">
                                          <p:val>
                                            <p:strVal val="ppt_y-.1"/>
                                          </p:val>
                                        </p:tav>
                                      </p:tavLst>
                                    </p:anim>
                                    <p:set>
                                      <p:cBhvr>
                                        <p:cTn id="65"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31263F0-712E-46E9-B944-D0346B1364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2" name="Rectangle 21">
              <a:extLst>
                <a:ext uri="{FF2B5EF4-FFF2-40B4-BE49-F238E27FC236}">
                  <a16:creationId xmlns:a16="http://schemas.microsoft.com/office/drawing/2014/main" id="{3C6BE52B-F34B-40BE-8EBC-DC9BAEC10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22">
              <a:extLst>
                <a:ext uri="{FF2B5EF4-FFF2-40B4-BE49-F238E27FC236}">
                  <a16:creationId xmlns:a16="http://schemas.microsoft.com/office/drawing/2014/main" id="{C7F7CEE2-BAF7-470F-A441-99C328879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B2A8A8AC-813A-493B-90F2-5F946ED5F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F1B74297-F303-4969-9BA9-E2788A4CA2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E641150B-6B85-4485-BAC7-4BE391F08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338B08B8-3FCB-45CF-92EE-5D24DE766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70DFC743-56AE-4BCA-9F8A-C5F7292BC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85BEBEAF-AE40-4A3A-B714-B21CD20A4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5">
              <a:extLst>
                <a:ext uri="{FF2B5EF4-FFF2-40B4-BE49-F238E27FC236}">
                  <a16:creationId xmlns:a16="http://schemas.microsoft.com/office/drawing/2014/main" id="{990B1646-0767-4297-ABE2-7C47BF4EF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E38E762E-2638-4E1B-A452-57E3970D08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3" name="Rectangle 32">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34E30A-EDFE-F3CA-12B3-93DA5CB7A54D}"/>
              </a:ext>
            </a:extLst>
          </p:cNvPr>
          <p:cNvSpPr>
            <a:spLocks noGrp="1"/>
          </p:cNvSpPr>
          <p:nvPr>
            <p:ph type="title"/>
          </p:nvPr>
        </p:nvSpPr>
        <p:spPr>
          <a:xfrm>
            <a:off x="1262378" y="1143000"/>
            <a:ext cx="6619243" cy="3389217"/>
          </a:xfrm>
        </p:spPr>
        <p:txBody>
          <a:bodyPr vert="horz" lIns="91440" tIns="45720" rIns="91440" bIns="45720" rtlCol="0" anchor="ctr">
            <a:normAutofit/>
          </a:bodyPr>
          <a:lstStyle/>
          <a:p>
            <a:pPr algn="ctr"/>
            <a:r>
              <a:rPr lang="en-US" sz="5700">
                <a:solidFill>
                  <a:srgbClr val="FFFFFF"/>
                </a:solidFill>
              </a:rPr>
              <a:t>Jehovah’s Witness</a:t>
            </a:r>
          </a:p>
        </p:txBody>
      </p:sp>
    </p:spTree>
    <p:extLst>
      <p:ext uri="{BB962C8B-B14F-4D97-AF65-F5344CB8AC3E}">
        <p14:creationId xmlns:p14="http://schemas.microsoft.com/office/powerpoint/2010/main" val="1312515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B0E230E-70E3-4816-B34C-60081C198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2" name="Rectangle 21">
              <a:extLst>
                <a:ext uri="{FF2B5EF4-FFF2-40B4-BE49-F238E27FC236}">
                  <a16:creationId xmlns:a16="http://schemas.microsoft.com/office/drawing/2014/main" id="{3B83E67D-EC2D-4F62-B68C-E7E941F2F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22">
              <a:extLst>
                <a:ext uri="{FF2B5EF4-FFF2-40B4-BE49-F238E27FC236}">
                  <a16:creationId xmlns:a16="http://schemas.microsoft.com/office/drawing/2014/main" id="{CD656D94-EA3C-4DE5-8ACE-F017877DC9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DDF2336D-545C-4580-A987-E34CB8D03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5A72122C-5459-4226-A789-400922409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26CD720A-34B1-4FB2-B122-4864FF2AE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EE0D36AA-4D88-4918-B42F-4F65F96FC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A2BE0E7D-C7E7-4D36-81EF-3609D2F28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83737097-3995-4011-B02C-1D81B79A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926F05A5-8383-494D-B689-1FB4561CE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Rectangle 30">
              <a:extLst>
                <a:ext uri="{FF2B5EF4-FFF2-40B4-BE49-F238E27FC236}">
                  <a16:creationId xmlns:a16="http://schemas.microsoft.com/office/drawing/2014/main" id="{5DAE4DD2-048E-4DF4-89CD-D15DF5CF29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3C80A42D-5C95-4626-956B-6DFFE93791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DE3A22E-1D23-6945-AA2B-FEBC743BA2BA}"/>
              </a:ext>
            </a:extLst>
          </p:cNvPr>
          <p:cNvSpPr>
            <a:spLocks noGrp="1"/>
          </p:cNvSpPr>
          <p:nvPr>
            <p:ph type="title"/>
          </p:nvPr>
        </p:nvSpPr>
        <p:spPr>
          <a:xfrm>
            <a:off x="3676657" y="1"/>
            <a:ext cx="5672301" cy="6855838"/>
          </a:xfrm>
        </p:spPr>
        <p:txBody>
          <a:bodyPr vert="horz" lIns="91440" tIns="45720" rIns="91440" bIns="45720" rtlCol="0" anchor="ctr">
            <a:noAutofit/>
          </a:bodyPr>
          <a:lstStyle/>
          <a:p>
            <a:pPr>
              <a:lnSpc>
                <a:spcPct val="90000"/>
              </a:lnSpc>
            </a:pPr>
            <a:r>
              <a:rPr lang="en-US" sz="2700" dirty="0">
                <a:solidFill>
                  <a:schemeClr val="tx2"/>
                </a:solidFill>
              </a:rPr>
              <a:t>Death is considered a state of non-existence, based on their understanding of Ecclesiastes 9:5: "For the living are conscious that they will die; but as for the dead, they are conscious of nothing at all." Witnesses believe that the only hope for life after death is in the resurrection, which they say involves re-creation by God of the same individual with a new body.[132] They believe that 144,000 people will be resurrected to life as spirit creatures in heaven to be priestly rulers under Christ, but the vast majority, to physical life on earth.[133]</a:t>
            </a:r>
          </a:p>
        </p:txBody>
      </p:sp>
    </p:spTree>
    <p:extLst>
      <p:ext uri="{BB962C8B-B14F-4D97-AF65-F5344CB8AC3E}">
        <p14:creationId xmlns:p14="http://schemas.microsoft.com/office/powerpoint/2010/main" val="427512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28FB5F70-DCCB-5684-CCA5-4D38B31C97E5}"/>
              </a:ext>
            </a:extLst>
          </p:cNvPr>
          <p:cNvSpPr>
            <a:spLocks noGrp="1"/>
          </p:cNvSpPr>
          <p:nvPr>
            <p:ph type="title"/>
          </p:nvPr>
        </p:nvSpPr>
        <p:spPr>
          <a:xfrm>
            <a:off x="358974" y="467396"/>
            <a:ext cx="7869435" cy="5919115"/>
          </a:xfrm>
        </p:spPr>
        <p:txBody>
          <a:bodyPr vert="horz" lIns="91440" tIns="45720" rIns="91440" bIns="45720" rtlCol="0" anchor="b">
            <a:normAutofit/>
          </a:bodyPr>
          <a:lstStyle/>
          <a:p>
            <a:pPr>
              <a:lnSpc>
                <a:spcPct val="90000"/>
              </a:lnSpc>
            </a:pPr>
            <a:r>
              <a:rPr lang="en-US" sz="3600" b="1" dirty="0">
                <a:solidFill>
                  <a:schemeClr val="tx1"/>
                </a:solidFill>
                <a:effectLst/>
              </a:rPr>
              <a:t>The Sadducees rejected the </a:t>
            </a:r>
            <a:r>
              <a:rPr lang="en-US" sz="3600" b="1" u="none" strike="noStrike" dirty="0">
                <a:solidFill>
                  <a:schemeClr val="tx1"/>
                </a:solidFill>
                <a:effectLst/>
                <a:hlinkClick r:id="rId3" tooltip="Oral Torah">
                  <a:extLst>
                    <a:ext uri="{A12FA001-AC4F-418D-AE19-62706E023703}">
                      <ahyp:hlinkClr xmlns:ahyp="http://schemas.microsoft.com/office/drawing/2018/hyperlinkcolor" val="tx"/>
                    </a:ext>
                  </a:extLst>
                </a:hlinkClick>
              </a:rPr>
              <a:t>Oral Torah</a:t>
            </a:r>
            <a:r>
              <a:rPr lang="en-US" sz="3600" b="1" dirty="0">
                <a:solidFill>
                  <a:schemeClr val="tx1"/>
                </a:solidFill>
                <a:effectLst/>
              </a:rPr>
              <a:t> as proposed by the Pharisees. Rather, they saw the </a:t>
            </a:r>
            <a:r>
              <a:rPr lang="en-US" sz="3600" b="1" u="none" strike="noStrike" dirty="0">
                <a:solidFill>
                  <a:schemeClr val="tx1"/>
                </a:solidFill>
                <a:effectLst/>
                <a:hlinkClick r:id="rId4" tooltip="Written Torah">
                  <a:extLst>
                    <a:ext uri="{A12FA001-AC4F-418D-AE19-62706E023703}">
                      <ahyp:hlinkClr xmlns:ahyp="http://schemas.microsoft.com/office/drawing/2018/hyperlinkcolor" val="tx"/>
                    </a:ext>
                  </a:extLst>
                </a:hlinkClick>
              </a:rPr>
              <a:t>Written Torah</a:t>
            </a:r>
            <a:r>
              <a:rPr lang="en-US" sz="3600" b="1" dirty="0">
                <a:solidFill>
                  <a:schemeClr val="tx1"/>
                </a:solidFill>
                <a:effectLst/>
              </a:rPr>
              <a:t> as the sole source of divine authority. The written law, in its depiction of the priesthood, corroborated the power and enforced the hegemony of the Sadducees in Judean society.</a:t>
            </a:r>
            <a:br>
              <a:rPr lang="en-US" sz="1800" b="1" dirty="0">
                <a:solidFill>
                  <a:schemeClr val="tx1"/>
                </a:solidFill>
                <a:effectLst/>
              </a:rPr>
            </a:br>
            <a:br>
              <a:rPr lang="en-US" sz="1800" b="1" dirty="0">
                <a:solidFill>
                  <a:schemeClr val="tx1"/>
                </a:solidFill>
                <a:effectLst/>
              </a:rPr>
            </a:br>
            <a:endParaRPr lang="en-US" sz="1400" dirty="0">
              <a:solidFill>
                <a:srgbClr val="FFFFFF"/>
              </a:solidFill>
            </a:endParaRPr>
          </a:p>
        </p:txBody>
      </p:sp>
    </p:spTree>
    <p:extLst>
      <p:ext uri="{BB962C8B-B14F-4D97-AF65-F5344CB8AC3E}">
        <p14:creationId xmlns:p14="http://schemas.microsoft.com/office/powerpoint/2010/main" val="1397396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0878B253-8FFC-BE2D-6775-EEF62071C2D4}"/>
              </a:ext>
            </a:extLst>
          </p:cNvPr>
          <p:cNvSpPr>
            <a:spLocks noGrp="1"/>
          </p:cNvSpPr>
          <p:nvPr>
            <p:ph type="title"/>
          </p:nvPr>
        </p:nvSpPr>
        <p:spPr>
          <a:xfrm>
            <a:off x="358975" y="3818171"/>
            <a:ext cx="7904180" cy="2677648"/>
          </a:xfrm>
        </p:spPr>
        <p:txBody>
          <a:bodyPr vert="horz" lIns="91440" tIns="45720" rIns="91440" bIns="45720" rtlCol="0" anchor="b">
            <a:normAutofit fontScale="90000"/>
          </a:bodyPr>
          <a:lstStyle/>
          <a:p>
            <a:pPr>
              <a:lnSpc>
                <a:spcPct val="90000"/>
              </a:lnSpc>
            </a:pPr>
            <a:r>
              <a:rPr lang="en-US" sz="3100" dirty="0">
                <a:solidFill>
                  <a:srgbClr val="FFFFFF"/>
                </a:solidFill>
                <a:effectLst/>
              </a:rPr>
              <a:t>According to Josephus, the Sadducees believed that:</a:t>
            </a:r>
            <a:r>
              <a:rPr lang="en-US" sz="3100" u="none" strike="noStrike" baseline="30000" dirty="0">
                <a:solidFill>
                  <a:srgbClr val="FFFFFF"/>
                </a:solidFill>
                <a:effectLst/>
                <a:hlinkClick r:id="rId3">
                  <a:extLst>
                    <a:ext uri="{A12FA001-AC4F-418D-AE19-62706E023703}">
                      <ahyp:hlinkClr xmlns:ahyp="http://schemas.microsoft.com/office/drawing/2018/hyperlinkcolor" val="tx"/>
                    </a:ext>
                  </a:extLst>
                </a:hlinkClick>
              </a:rPr>
              <a:t>[14]</a:t>
            </a:r>
            <a:br>
              <a:rPr lang="en-US" sz="3100" dirty="0">
                <a:solidFill>
                  <a:srgbClr val="FFFFFF"/>
                </a:solidFill>
                <a:effectLst/>
              </a:rPr>
            </a:br>
            <a:r>
              <a:rPr lang="en-US" sz="3100" dirty="0">
                <a:solidFill>
                  <a:srgbClr val="FFFFFF"/>
                </a:solidFill>
                <a:effectLst/>
              </a:rPr>
              <a:t>There is no fate.</a:t>
            </a:r>
            <a:br>
              <a:rPr lang="en-US" sz="3100" dirty="0">
                <a:solidFill>
                  <a:srgbClr val="FFFFFF"/>
                </a:solidFill>
                <a:effectLst/>
              </a:rPr>
            </a:br>
            <a:r>
              <a:rPr lang="en-US" sz="3100" dirty="0">
                <a:solidFill>
                  <a:srgbClr val="FFFFFF"/>
                </a:solidFill>
                <a:effectLst/>
              </a:rPr>
              <a:t>God does not commit evil.</a:t>
            </a:r>
            <a:br>
              <a:rPr lang="en-US" sz="3100" dirty="0">
                <a:solidFill>
                  <a:srgbClr val="FFFFFF"/>
                </a:solidFill>
                <a:effectLst/>
              </a:rPr>
            </a:br>
            <a:r>
              <a:rPr lang="en-US" sz="3100" dirty="0">
                <a:solidFill>
                  <a:srgbClr val="FFFFFF"/>
                </a:solidFill>
                <a:effectLst/>
              </a:rPr>
              <a:t>Man has free will; "man has the free choice of good or evil".</a:t>
            </a:r>
            <a:br>
              <a:rPr lang="en-US" sz="3100" dirty="0">
                <a:solidFill>
                  <a:srgbClr val="FFFFFF"/>
                </a:solidFill>
                <a:effectLst/>
              </a:rPr>
            </a:br>
            <a:r>
              <a:rPr lang="en-US" sz="3100" dirty="0">
                <a:solidFill>
                  <a:srgbClr val="FFFFFF"/>
                </a:solidFill>
                <a:effectLst/>
              </a:rPr>
              <a:t>The soul is not immortal; there is no afterlife.</a:t>
            </a:r>
            <a:r>
              <a:rPr lang="en-US" sz="3100" u="none" strike="noStrike" baseline="30000" dirty="0">
                <a:solidFill>
                  <a:srgbClr val="FFFFFF"/>
                </a:solidFill>
                <a:effectLst/>
                <a:hlinkClick r:id="rId4">
                  <a:extLst>
                    <a:ext uri="{A12FA001-AC4F-418D-AE19-62706E023703}">
                      <ahyp:hlinkClr xmlns:ahyp="http://schemas.microsoft.com/office/drawing/2018/hyperlinkcolor" val="tx"/>
                    </a:ext>
                  </a:extLst>
                </a:hlinkClick>
              </a:rPr>
              <a:t>[15]</a:t>
            </a:r>
            <a:br>
              <a:rPr lang="en-US" sz="3100" dirty="0">
                <a:solidFill>
                  <a:srgbClr val="FFFFFF"/>
                </a:solidFill>
                <a:effectLst/>
              </a:rPr>
            </a:br>
            <a:r>
              <a:rPr lang="en-US" sz="3100" dirty="0">
                <a:solidFill>
                  <a:srgbClr val="FFFFFF"/>
                </a:solidFill>
                <a:effectLst/>
              </a:rPr>
              <a:t>There are no rewards or penalties after death.</a:t>
            </a:r>
            <a:br>
              <a:rPr lang="en-US" sz="3100" dirty="0">
                <a:solidFill>
                  <a:srgbClr val="FFFFFF"/>
                </a:solidFill>
                <a:effectLst/>
              </a:rPr>
            </a:br>
            <a:r>
              <a:rPr lang="en-US" sz="3100" dirty="0">
                <a:solidFill>
                  <a:srgbClr val="FFFFFF"/>
                </a:solidFill>
                <a:effectLst/>
              </a:rPr>
              <a:t>The Sadducees did not believe in </a:t>
            </a:r>
            <a:r>
              <a:rPr lang="en-US" sz="3100" u="none" strike="noStrike" dirty="0">
                <a:solidFill>
                  <a:srgbClr val="FFFFFF"/>
                </a:solidFill>
                <a:effectLst/>
                <a:hlinkClick r:id="rId5" tooltip="Resurrection of the dead">
                  <a:extLst>
                    <a:ext uri="{A12FA001-AC4F-418D-AE19-62706E023703}">
                      <ahyp:hlinkClr xmlns:ahyp="http://schemas.microsoft.com/office/drawing/2018/hyperlinkcolor" val="tx"/>
                    </a:ext>
                  </a:extLst>
                </a:hlinkClick>
              </a:rPr>
              <a:t>resurrection of the dead</a:t>
            </a:r>
            <a:r>
              <a:rPr lang="en-US" sz="3100" dirty="0">
                <a:solidFill>
                  <a:srgbClr val="FFFFFF"/>
                </a:solidFill>
                <a:effectLst/>
              </a:rPr>
              <a:t>, but believed (contrary to the claim of Josephus) in the traditional Jewish concept of </a:t>
            </a:r>
            <a:r>
              <a:rPr lang="en-US" sz="3100" u="none" strike="noStrike" dirty="0" err="1">
                <a:solidFill>
                  <a:srgbClr val="FFFFFF"/>
                </a:solidFill>
                <a:effectLst/>
                <a:hlinkClick r:id="rId6" tooltip="Sheol">
                  <a:extLst>
                    <a:ext uri="{A12FA001-AC4F-418D-AE19-62706E023703}">
                      <ahyp:hlinkClr xmlns:ahyp="http://schemas.microsoft.com/office/drawing/2018/hyperlinkcolor" val="tx"/>
                    </a:ext>
                  </a:extLst>
                </a:hlinkClick>
              </a:rPr>
              <a:t>Sheol</a:t>
            </a:r>
            <a:r>
              <a:rPr lang="en-US" sz="3100" dirty="0">
                <a:solidFill>
                  <a:srgbClr val="FFFFFF"/>
                </a:solidFill>
                <a:effectLst/>
              </a:rPr>
              <a:t> for those who had died.</a:t>
            </a:r>
            <a:r>
              <a:rPr lang="en-US" sz="3100" u="none" strike="noStrike" baseline="30000" dirty="0">
                <a:solidFill>
                  <a:srgbClr val="FFFFFF"/>
                </a:solidFill>
                <a:effectLst/>
                <a:hlinkClick r:id="rId7">
                  <a:extLst>
                    <a:ext uri="{A12FA001-AC4F-418D-AE19-62706E023703}">
                      <ahyp:hlinkClr xmlns:ahyp="http://schemas.microsoft.com/office/drawing/2018/hyperlinkcolor" val="tx"/>
                    </a:ext>
                  </a:extLst>
                </a:hlinkClick>
              </a:rPr>
              <a:t>[16]</a:t>
            </a:r>
            <a:br>
              <a:rPr lang="en-US" sz="1400" dirty="0">
                <a:solidFill>
                  <a:srgbClr val="FFFFFF"/>
                </a:solidFill>
                <a:effectLst/>
              </a:rPr>
            </a:br>
            <a:endParaRPr lang="en-US" sz="1400" dirty="0">
              <a:solidFill>
                <a:srgbClr val="FFFFFF"/>
              </a:solidFill>
            </a:endParaRPr>
          </a:p>
        </p:txBody>
      </p:sp>
    </p:spTree>
    <p:extLst>
      <p:ext uri="{BB962C8B-B14F-4D97-AF65-F5344CB8AC3E}">
        <p14:creationId xmlns:p14="http://schemas.microsoft.com/office/powerpoint/2010/main" val="42082974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otalTime>1389</TotalTime>
  <Words>2034</Words>
  <Application>Microsoft Office PowerPoint</Application>
  <PresentationFormat>On-screen Show (4:3)</PresentationFormat>
  <Paragraphs>148</Paragraphs>
  <Slides>53</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Century Gothic</vt:lpstr>
      <vt:lpstr>Wingdings 3</vt:lpstr>
      <vt:lpstr>Ion Boardroom</vt:lpstr>
      <vt:lpstr>The Rich Man And Lazarus</vt:lpstr>
      <vt:lpstr>PowerPoint Presentation</vt:lpstr>
      <vt:lpstr>Parable or not?</vt:lpstr>
      <vt:lpstr>The Unrighteous Manager Luke 16  1Now He was also saying to the disciples, “There was a rich man who had a manager, and this manager  was reported to him as squandering his possessions. 2 And he summoned him and said to him, ‘What is this I hear about you? Give an accounting of your management, for you can no longer be manager.’  </vt:lpstr>
      <vt:lpstr>Life after Death?</vt:lpstr>
      <vt:lpstr>Jehovah’s Witness</vt:lpstr>
      <vt:lpstr>Death is considered a state of non-existence, based on their understanding of Ecclesiastes 9:5: "For the living are conscious that they will die; but as for the dead, they are conscious of nothing at all." Witnesses believe that the only hope for life after death is in the resurrection, which they say involves re-creation by God of the same individual with a new body.[132] They believe that 144,000 people will be resurrected to life as spirit creatures in heaven to be priestly rulers under Christ, but the vast majority, to physical life on earth.[133]</vt:lpstr>
      <vt:lpstr>The Sadducees rejected the Oral Torah as proposed by the Pharisees. Rather, they saw the Written Torah as the sole source of divine authority. The written law, in its depiction of the priesthood, corroborated the power and enforced the hegemony of the Sadducees in Judean society.  </vt:lpstr>
      <vt:lpstr>According to Josephus, the Sadducees believed that:[14] There is no fate. God does not commit evil. Man has free will; "man has the free choice of good or evil". The soul is not immortal; there is no afterlife.[15] There are no rewards or penalties after death. The Sadducees did not believe in resurrection of the dead, but believed (contrary to the claim of Josephus) in the traditional Jewish concept of Sheol for those who had died.[16] </vt:lpstr>
      <vt:lpstr>According to the Christian Acts of the Apostles: The Sadducees did not believe in resurrection, whereas the Pharisees did. In Acts, Paul chose this point of division to gain the protection of the Pharisees.[17] The Sadducees rejected the notion of spirits or angels, whereas the Pharisees acknowledged them.[18] The Sadducees are said to have favored the Wisdom of Sirach.[citation needed] </vt:lpstr>
      <vt:lpstr>PowerPoint Presentation</vt:lpstr>
      <vt:lpstr>Luke 16:19</vt:lpstr>
      <vt:lpstr>“Rich Man”</vt:lpstr>
      <vt:lpstr>“Rich Man”</vt:lpstr>
      <vt:lpstr>“Rich Man”</vt:lpstr>
      <vt:lpstr>“Rich Man”</vt:lpstr>
      <vt:lpstr>“Rich Man”</vt:lpstr>
      <vt:lpstr>“Rich Man”</vt:lpstr>
      <vt:lpstr>This Rich Man was different than the others</vt:lpstr>
      <vt:lpstr>He was rich and he wanted you to know</vt:lpstr>
      <vt:lpstr>He held back nothing</vt:lpstr>
      <vt:lpstr>Rich Man</vt:lpstr>
      <vt:lpstr>Sam Walton</vt:lpstr>
      <vt:lpstr>PowerPoint Presentation</vt:lpstr>
      <vt:lpstr>Sam Walton had a net worth of $8.6 billion at the time of his death in 1992. As of today, Walmart has a market cap of $365.8 billion.</vt:lpstr>
      <vt:lpstr>Luke 16:20-21</vt:lpstr>
      <vt:lpstr>“Lazarus”</vt:lpstr>
      <vt:lpstr>“Poor Man”</vt:lpstr>
      <vt:lpstr>Poor Man /Lazarus</vt:lpstr>
      <vt:lpstr>PowerPoint Presentation</vt:lpstr>
      <vt:lpstr>PowerPoint Presentation</vt:lpstr>
      <vt:lpstr>Luke 16:22</vt:lpstr>
      <vt:lpstr>Poor Man Dies </vt:lpstr>
      <vt:lpstr>Luke 16:22</vt:lpstr>
      <vt:lpstr>Do you think that was it?</vt:lpstr>
      <vt:lpstr>I am sure it was the most amazing funeral ever</vt:lpstr>
      <vt:lpstr>The finest that money could buy</vt:lpstr>
      <vt:lpstr>Rich Man</vt:lpstr>
      <vt:lpstr>Hades?</vt:lpstr>
      <vt:lpstr>In this text Gehenna (Hell) is not being referenced. It’s Hades. </vt:lpstr>
      <vt:lpstr>So….What is Hades?</vt:lpstr>
      <vt:lpstr>Luke 16:23-24</vt:lpstr>
      <vt:lpstr>Rich Man’s Request</vt:lpstr>
      <vt:lpstr>Luke 16:25-26</vt:lpstr>
      <vt:lpstr>PowerPoint Presentation</vt:lpstr>
      <vt:lpstr>PowerPoint Presentation</vt:lpstr>
      <vt:lpstr>Luke 16:27-30</vt:lpstr>
      <vt:lpstr>Rich man </vt:lpstr>
      <vt:lpstr>Luke 16:31</vt:lpstr>
      <vt:lpstr>What Will It Take For Us/You To Persuaded</vt:lpstr>
      <vt:lpstr>What Will It Take For Us/You To Repent</vt:lpstr>
      <vt:lpstr>What Have We Learned?</vt:lpstr>
      <vt:lpstr>What Have We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Rich Man And Lazarus</dc:title>
  <dc:creator>Barr, Gerald R.</dc:creator>
  <cp:lastModifiedBy>Barr, Gerald R.</cp:lastModifiedBy>
  <cp:revision>11</cp:revision>
  <dcterms:created xsi:type="dcterms:W3CDTF">2021-03-03T23:33:44Z</dcterms:created>
  <dcterms:modified xsi:type="dcterms:W3CDTF">2022-10-15T14:43:29Z</dcterms:modified>
</cp:coreProperties>
</file>