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  <p:sldMasterId id="2147483828" r:id="rId2"/>
  </p:sldMasterIdLst>
  <p:notesMasterIdLst>
    <p:notesMasterId r:id="rId10"/>
  </p:notesMasterIdLst>
  <p:sldIdLst>
    <p:sldId id="266" r:id="rId3"/>
    <p:sldId id="263" r:id="rId4"/>
    <p:sldId id="256" r:id="rId5"/>
    <p:sldId id="257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9"/>
    <p:restoredTop sz="94694"/>
  </p:normalViewPr>
  <p:slideViewPr>
    <p:cSldViewPr snapToGrid="0">
      <p:cViewPr varScale="1">
        <p:scale>
          <a:sx n="68" d="100"/>
          <a:sy n="68" d="100"/>
        </p:scale>
        <p:origin x="-11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12781-AE42-F44C-BA03-3B217FE0A9CE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083A0-D51A-204C-8788-32797DDE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083A0-D51A-204C-8788-32797DDE56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7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2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4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AF4A5E-E853-A9F8-4C0D-3E10772FB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69C885-84B7-C379-ABEB-E9D81790F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FC5B5D-DDB7-F4D6-EBF5-30760B55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DDAFE3-57DB-4DD2-2245-4D0E74DB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336B3B-B258-8081-D9F3-5646B160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E20F69-B14A-30C7-1C17-D62AA5CF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B68D3E-A9B4-0E41-0585-EC6978AD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6CFEB8-98F8-11C8-213B-109D0FD5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2D61DA-A692-7622-17E4-6347BC0A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96D37D-4B86-4190-160C-9F608216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62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0AFF0A-72F2-E2FC-064B-E7C45AA1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90DD42-DA7E-C785-0A76-4D6BCA52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F2C289-A7DB-1F5D-E78F-6BDF4D9F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3CB839-9E11-EA3F-9D4C-53D657BB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E01815-4710-DE74-7DC6-44A5A5667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5D501A-E754-924D-9D16-091E7DA5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3EDA54-FBC7-28E3-03D4-B1CAC5BA8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9987D8-2F4C-0C57-D04D-A5671108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044E2E-A39D-AE09-86EA-2B048C9A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F70C2E-75A3-0BEE-3698-B52677D7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3BD5CA-3BCB-E992-C74A-303B6561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31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E132B-97CB-1867-A464-CC3B94B9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A5678F-0093-48FA-EE6E-C965253B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93264C-1A00-4141-39B1-5AA9E802E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8DA3B43-0AC8-B6F0-04B6-F1AD2F74D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F8269CE-38FE-3943-7DF4-39187FBB2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8C084B0-EBA8-2746-6556-CE4CD390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C3E8DB-81ED-F038-4BBF-005853B9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9072F02-05FA-C221-10F8-7ED90406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B9B633-D125-CA6D-9A32-0055418E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B328B74-13F1-0D70-AE60-903FD1CA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9C4476C-71C6-7849-2439-68128B7F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34B5EE-B557-7CC7-4B35-7600D825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A42E4B-538E-9A51-A941-92448F29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BD0F6D-061C-BE18-C912-DFF90FF6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5C4FECE-A885-BA5A-0709-43C5C78D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26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6C5FD7-8BCE-3190-AF7D-82075EDA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AF4681-A489-1AE8-D76B-37B694F4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D4CFA8-EC69-1837-29F2-A88991A1F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4BC239-9F16-38AB-D286-9792CFF0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698571-8FA7-E22F-F5F3-8EF63DCE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F1C738-8076-BA53-5138-B9B34E08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6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4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D44DE-BB9D-3F2F-5C83-9E200D9D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624E8D0-FC48-32E5-1399-0DB6B8CDC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557C86-6712-ADDA-56E7-2AF2EAD91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3CD44B-74B5-5336-051C-5E3E908AA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8760E9-4A98-98C7-B658-DBD466E5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097756-DC61-5A16-CEAA-0FC99A27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73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0F88DA-E536-1615-8E36-4965B909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983945-5701-95BC-68DE-BA2040AD0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C6ED1B-77F8-19D4-A30D-DDA30E8D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BC7A5D-3791-F4FC-46C1-6BC55853E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7D9E8C-90B7-A484-1911-8B1D54BE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C0145D1-2B9F-8734-D4D5-18A4CFF0A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504B80A-A917-0C89-4D4F-7143F9030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FFC11E-3456-8873-2CF4-07530526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DCE26A-6D25-E7CA-EF4D-3E61B48D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9C0BCD-1DFD-7642-A3DB-A41BCA3B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9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1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7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2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7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3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1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6" r:id="rId10"/>
    <p:sldLayoutId id="214748382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DD3B676-63E0-4706-9FF0-BF0A66FE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A5EC2D-4E0C-A9F3-DB60-20514C4A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8862B8-E058-2D43-6B60-75B501FB5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724575-4E68-D0FE-B7C7-293852AB4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FDBCA7-96F3-2F3B-62C9-DFC7E0623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8555C5B3-193A-4749-9AFD-682E53CDDE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EAE06A6-F76A-41C9-827A-C561B0044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9F9D4E8-0639-444B-949B-9518585061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E3DA7A2-ED70-4BBA-AB72-00AD461FA4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C485432-3647-4218-B5D3-15D3FA222B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F4AFDDCA-6ABA-4D23-8A5C-1BF0F43081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black text&#10;&#10;Description automatically generated">
            <a:extLst>
              <a:ext uri="{FF2B5EF4-FFF2-40B4-BE49-F238E27FC236}">
                <a16:creationId xmlns="" xmlns:a16="http://schemas.microsoft.com/office/drawing/2014/main" id="{7E63105F-6F31-4E18-E310-B63154DDF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9" r="13888"/>
          <a:stretch/>
        </p:blipFill>
        <p:spPr>
          <a:xfrm>
            <a:off x="6520834" y="2770362"/>
            <a:ext cx="4451967" cy="1385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3A9DAE-2052-39F1-DF09-4CA82CF92DAD}"/>
              </a:ext>
            </a:extLst>
          </p:cNvPr>
          <p:cNvSpPr txBox="1"/>
          <p:nvPr/>
        </p:nvSpPr>
        <p:spPr>
          <a:xfrm>
            <a:off x="6696353" y="766511"/>
            <a:ext cx="4144633" cy="2003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u="sng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Welcome To The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BB403D-D1BE-B4C2-369C-4427F8C0DC2D}"/>
              </a:ext>
            </a:extLst>
          </p:cNvPr>
          <p:cNvSpPr txBox="1"/>
          <p:nvPr/>
        </p:nvSpPr>
        <p:spPr>
          <a:xfrm>
            <a:off x="480860" y="2355038"/>
            <a:ext cx="56759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Visiting?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fill out a Visitor’s Card or scan the QR code above and provide the information requested.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799F7116-F4DF-0E2D-67A0-05E6723B4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4" t="67154" r="39233" b="4058"/>
          <a:stretch/>
        </p:blipFill>
        <p:spPr bwMode="auto">
          <a:xfrm>
            <a:off x="544050" y="203521"/>
            <a:ext cx="2625436" cy="1974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60E44C-961E-5EF7-0E48-2727E0FA762A}"/>
              </a:ext>
            </a:extLst>
          </p:cNvPr>
          <p:cNvSpPr txBox="1"/>
          <p:nvPr/>
        </p:nvSpPr>
        <p:spPr>
          <a:xfrm>
            <a:off x="480860" y="5034466"/>
            <a:ext cx="634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Thank you for visiting with us!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Come back tonight at 6:00 PM</a:t>
            </a:r>
          </a:p>
        </p:txBody>
      </p:sp>
    </p:spTree>
    <p:extLst>
      <p:ext uri="{BB962C8B-B14F-4D97-AF65-F5344CB8AC3E}">
        <p14:creationId xmlns:p14="http://schemas.microsoft.com/office/powerpoint/2010/main" val="34442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4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="" xmlns:a16="http://schemas.microsoft.com/office/drawing/2014/main" id="{220FBD20-EC25-4BEE-AD5F-E459FA1E6A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cross humility heaven illustration">
            <a:extLst>
              <a:ext uri="{FF2B5EF4-FFF2-40B4-BE49-F238E27FC236}">
                <a16:creationId xmlns="" xmlns:a16="http://schemas.microsoft.com/office/drawing/2014/main" id="{81BC38DE-01BC-6440-6F29-870E391B5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1" b="649"/>
          <a:stretch/>
        </p:blipFill>
        <p:spPr bwMode="auto">
          <a:xfrm>
            <a:off x="9" y="-1119"/>
            <a:ext cx="12191982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="" xmlns:a16="http://schemas.microsoft.com/office/drawing/2014/main" id="{67F1335F-97CE-4842-9A57-2B6A3F459D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230880"/>
            <a:ext cx="12192000" cy="362712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="" xmlns:a16="http://schemas.microsoft.com/office/drawing/2014/main" id="{22F3E088-9D94-2424-7F7F-EE6225CF7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21" y="2346056"/>
            <a:ext cx="7486650" cy="42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69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Ai Generated Architecture illustration and picture">
            <a:extLst>
              <a:ext uri="{FF2B5EF4-FFF2-40B4-BE49-F238E27FC236}">
                <a16:creationId xmlns="" xmlns:a16="http://schemas.microsoft.com/office/drawing/2014/main" id="{12FE7025-DDAC-27D2-C3FA-2AE525EB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688"/>
            <a:ext cx="36576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27BE7441-772C-11A1-E2DD-C6D4DA1F866B}"/>
              </a:ext>
            </a:extLst>
          </p:cNvPr>
          <p:cNvSpPr/>
          <p:nvPr/>
        </p:nvSpPr>
        <p:spPr>
          <a:xfrm>
            <a:off x="4876800" y="2909888"/>
            <a:ext cx="5892800" cy="5191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641C6A43-4CA3-A934-9453-5956BC8E4790}"/>
              </a:ext>
            </a:extLst>
          </p:cNvPr>
          <p:cNvSpPr/>
          <p:nvPr/>
        </p:nvSpPr>
        <p:spPr>
          <a:xfrm>
            <a:off x="8699500" y="4768057"/>
            <a:ext cx="2870200" cy="5191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FC21745B-D5FE-153B-1CC8-BA1772E2E3C7}"/>
              </a:ext>
            </a:extLst>
          </p:cNvPr>
          <p:cNvSpPr/>
          <p:nvPr/>
        </p:nvSpPr>
        <p:spPr>
          <a:xfrm>
            <a:off x="939800" y="5198269"/>
            <a:ext cx="1206500" cy="5191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D5C26FF4-C0B9-3F6A-2233-8769551A59F4}"/>
              </a:ext>
            </a:extLst>
          </p:cNvPr>
          <p:cNvSpPr/>
          <p:nvPr/>
        </p:nvSpPr>
        <p:spPr>
          <a:xfrm>
            <a:off x="2806700" y="3838972"/>
            <a:ext cx="6108700" cy="5191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FB15B5A5-0F86-176C-2A84-DE0D90C79C97}"/>
              </a:ext>
            </a:extLst>
          </p:cNvPr>
          <p:cNvSpPr/>
          <p:nvPr/>
        </p:nvSpPr>
        <p:spPr>
          <a:xfrm>
            <a:off x="939800" y="5717381"/>
            <a:ext cx="2705100" cy="5191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40C2CD7D-BA63-F33E-DAC1-FFBE7B91083A}"/>
              </a:ext>
            </a:extLst>
          </p:cNvPr>
          <p:cNvSpPr/>
          <p:nvPr/>
        </p:nvSpPr>
        <p:spPr>
          <a:xfrm>
            <a:off x="8845550" y="5287168"/>
            <a:ext cx="2705100" cy="51911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BF5A6-A35E-0C4A-F418-489490679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765301"/>
            <a:ext cx="11226800" cy="509269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400" b="1" baseline="30000" dirty="0"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Luke 6:47</a:t>
            </a:r>
            <a:r>
              <a:rPr lang="en-US" sz="3400" dirty="0"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“Everyone who comes to Me and</a:t>
            </a:r>
            <a:br>
              <a:rPr lang="en-US" sz="3400" dirty="0"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hears My words and acts on them, I will show you whom he is like: </a:t>
            </a:r>
            <a:r>
              <a:rPr lang="en-US" sz="3400" b="1" baseline="30000" dirty="0"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3400" dirty="0"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 is like a man building a house, who dug deep and laid a foundation on the rock; and when a flood occurred, the torrent burst against that house and could not shake it, because it had been well built. </a:t>
            </a:r>
            <a:r>
              <a:rPr lang="en-US" sz="3400" b="1" baseline="30000" dirty="0"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sz="3400" dirty="0">
                <a:solidFill>
                  <a:schemeClr val="bg1"/>
                </a:solidFill>
                <a:effectLst>
                  <a:glow rad="50800">
                    <a:schemeClr val="tx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the one who has heard and has not acted accordingly, is like a man who built a house on the ground without any foundation; and the torrent burst against it and immediately it collapsed, and the ruin of that house was great.”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7B3A6446-B229-5E74-C8BC-E66258C83D23}"/>
              </a:ext>
            </a:extLst>
          </p:cNvPr>
          <p:cNvCxnSpPr/>
          <p:nvPr/>
        </p:nvCxnSpPr>
        <p:spPr>
          <a:xfrm>
            <a:off x="2641600" y="3838972"/>
            <a:ext cx="5613400" cy="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C5BBA56-A345-37BD-A99B-BDEC20FC06DC}"/>
              </a:ext>
            </a:extLst>
          </p:cNvPr>
          <p:cNvCxnSpPr>
            <a:cxnSpLocks/>
          </p:cNvCxnSpPr>
          <p:nvPr/>
        </p:nvCxnSpPr>
        <p:spPr>
          <a:xfrm>
            <a:off x="2146300" y="5717381"/>
            <a:ext cx="6553200" cy="0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DF1C4559-807B-C0FD-1616-95DA89C70D6F}"/>
              </a:ext>
            </a:extLst>
          </p:cNvPr>
          <p:cNvCxnSpPr>
            <a:cxnSpLocks/>
          </p:cNvCxnSpPr>
          <p:nvPr/>
        </p:nvCxnSpPr>
        <p:spPr>
          <a:xfrm>
            <a:off x="9067800" y="4358084"/>
            <a:ext cx="2438400" cy="0"/>
          </a:xfrm>
          <a:prstGeom prst="line">
            <a:avLst/>
          </a:prstGeom>
          <a:ln w="5715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565DC940-5BE7-B529-C456-5659C70156DA}"/>
              </a:ext>
            </a:extLst>
          </p:cNvPr>
          <p:cNvCxnSpPr>
            <a:cxnSpLocks/>
          </p:cNvCxnSpPr>
          <p:nvPr/>
        </p:nvCxnSpPr>
        <p:spPr>
          <a:xfrm>
            <a:off x="3746500" y="6236493"/>
            <a:ext cx="4953000" cy="0"/>
          </a:xfrm>
          <a:prstGeom prst="line">
            <a:avLst/>
          </a:prstGeom>
          <a:ln w="5715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1DD08EF5-1A63-86EB-4C6E-D284FADF94FA}"/>
              </a:ext>
            </a:extLst>
          </p:cNvPr>
          <p:cNvCxnSpPr>
            <a:cxnSpLocks/>
          </p:cNvCxnSpPr>
          <p:nvPr/>
        </p:nvCxnSpPr>
        <p:spPr>
          <a:xfrm>
            <a:off x="787400" y="4768057"/>
            <a:ext cx="1498600" cy="0"/>
          </a:xfrm>
          <a:prstGeom prst="line">
            <a:avLst/>
          </a:prstGeom>
          <a:ln w="57150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07A9DE2B-B692-0D94-AFAF-F0DF9562C4C7}"/>
              </a:ext>
            </a:extLst>
          </p:cNvPr>
          <p:cNvCxnSpPr/>
          <p:nvPr/>
        </p:nvCxnSpPr>
        <p:spPr>
          <a:xfrm>
            <a:off x="5791200" y="2438400"/>
            <a:ext cx="5537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D97DCE14-F610-5F19-D869-3D58739FEE84}"/>
              </a:ext>
            </a:extLst>
          </p:cNvPr>
          <p:cNvCxnSpPr>
            <a:cxnSpLocks/>
          </p:cNvCxnSpPr>
          <p:nvPr/>
        </p:nvCxnSpPr>
        <p:spPr>
          <a:xfrm>
            <a:off x="3644900" y="2909888"/>
            <a:ext cx="579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="" xmlns:a16="http://schemas.microsoft.com/office/drawing/2014/main" id="{97EA937D-3FF6-3CF1-77C1-7B489FBAD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999" y="0"/>
            <a:ext cx="8879101" cy="22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sign&#10;&#10;Description automatically generated">
            <a:extLst>
              <a:ext uri="{FF2B5EF4-FFF2-40B4-BE49-F238E27FC236}">
                <a16:creationId xmlns="" xmlns:a16="http://schemas.microsoft.com/office/drawing/2014/main" id="{BC2D2BBE-C292-1567-60A9-129F8AC49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43" y="1616803"/>
            <a:ext cx="5969000" cy="1703503"/>
          </a:xfrm>
          <a:prstGeom prst="rect">
            <a:avLst/>
          </a:prstGeom>
        </p:spPr>
      </p:pic>
      <p:pic>
        <p:nvPicPr>
          <p:cNvPr id="18" name="Picture 17" descr="A close-up of a sign&#10;&#10;Description automatically generated">
            <a:extLst>
              <a:ext uri="{FF2B5EF4-FFF2-40B4-BE49-F238E27FC236}">
                <a16:creationId xmlns="" xmlns:a16="http://schemas.microsoft.com/office/drawing/2014/main" id="{B3D1F696-9F1D-1233-F076-3A4760B44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4568" y="2897770"/>
            <a:ext cx="5969000" cy="1703503"/>
          </a:xfrm>
          <a:prstGeom prst="rect">
            <a:avLst/>
          </a:prstGeom>
        </p:spPr>
      </p:pic>
      <p:pic>
        <p:nvPicPr>
          <p:cNvPr id="20" name="Picture 19" descr="A close-up of a sign&#10;&#10;Description automatically generated">
            <a:extLst>
              <a:ext uri="{FF2B5EF4-FFF2-40B4-BE49-F238E27FC236}">
                <a16:creationId xmlns="" xmlns:a16="http://schemas.microsoft.com/office/drawing/2014/main" id="{3ED73621-B9BA-8713-4E6F-2F80AE9E1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068" y="4216237"/>
            <a:ext cx="5969000" cy="1703503"/>
          </a:xfrm>
          <a:prstGeom prst="rect">
            <a:avLst/>
          </a:prstGeom>
        </p:spPr>
      </p:pic>
      <p:pic>
        <p:nvPicPr>
          <p:cNvPr id="3074" name="Picture 2" descr="Free Ai Generated Architecture illustration and picture">
            <a:extLst>
              <a:ext uri="{FF2B5EF4-FFF2-40B4-BE49-F238E27FC236}">
                <a16:creationId xmlns="" xmlns:a16="http://schemas.microsoft.com/office/drawing/2014/main" id="{12FE7025-DDAC-27D2-C3FA-2AE525EB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143144"/>
            <a:ext cx="36576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0511C589-63BB-404F-56B6-4035ABF3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12500" r="12500"/>
          <a:stretch/>
        </p:blipFill>
        <p:spPr bwMode="auto">
          <a:xfrm>
            <a:off x="266700" y="3925888"/>
            <a:ext cx="36576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="" xmlns:a16="http://schemas.microsoft.com/office/drawing/2014/main" id="{D5C1D7E0-3501-4CD9-5E0A-4EC3F44AA7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4010" y="131717"/>
            <a:ext cx="8567502" cy="165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0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Ai Generated Architecture illustration and picture">
            <a:extLst>
              <a:ext uri="{FF2B5EF4-FFF2-40B4-BE49-F238E27FC236}">
                <a16:creationId xmlns="" xmlns:a16="http://schemas.microsoft.com/office/drawing/2014/main" id="{12FE7025-DDAC-27D2-C3FA-2AE525EB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143144"/>
            <a:ext cx="36576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0511C589-63BB-404F-56B6-4035ABF3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12500" r="12500"/>
          <a:stretch/>
        </p:blipFill>
        <p:spPr bwMode="auto">
          <a:xfrm>
            <a:off x="266700" y="3925888"/>
            <a:ext cx="3657600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7BB901-8E9B-E3DB-518C-2D49E365BC1C}"/>
              </a:ext>
            </a:extLst>
          </p:cNvPr>
          <p:cNvSpPr/>
          <p:nvPr/>
        </p:nvSpPr>
        <p:spPr>
          <a:xfrm>
            <a:off x="77787" y="111224"/>
            <a:ext cx="8075613" cy="2699900"/>
          </a:xfrm>
          <a:prstGeom prst="rect">
            <a:avLst/>
          </a:prstGeom>
          <a:solidFill>
            <a:srgbClr val="C0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Fool Who Thinks…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can have the prize without the work?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can do some work and not the required work?</a:t>
            </a:r>
          </a:p>
          <a:p>
            <a:pPr marL="285750" indent="-285750"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can build the house without God’s blueprint?</a:t>
            </a:r>
          </a:p>
          <a:p>
            <a:pPr>
              <a:spcAft>
                <a:spcPts val="600"/>
              </a:spcAft>
            </a:pP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AE50B3E-A63F-DEF7-E8E7-C11A20DE1F08}"/>
              </a:ext>
            </a:extLst>
          </p:cNvPr>
          <p:cNvSpPr/>
          <p:nvPr/>
        </p:nvSpPr>
        <p:spPr>
          <a:xfrm>
            <a:off x="4014787" y="4046876"/>
            <a:ext cx="8075613" cy="26999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Wise Man Who…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Digs deep (works hard)?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Builds using God’s blueprint/pattern?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en-US" sz="3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Prepares for the flood/torrent?</a:t>
            </a:r>
          </a:p>
          <a:p>
            <a:pPr>
              <a:spcAft>
                <a:spcPts val="600"/>
              </a:spcAft>
            </a:pP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B18183-BCE6-58E6-37CD-BF6CA6DF15EE}"/>
              </a:ext>
            </a:extLst>
          </p:cNvPr>
          <p:cNvSpPr/>
          <p:nvPr/>
        </p:nvSpPr>
        <p:spPr>
          <a:xfrm>
            <a:off x="77787" y="2273300"/>
            <a:ext cx="8075613" cy="537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(Matthew 7:21-23)</a:t>
            </a: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="" xmlns:a16="http://schemas.microsoft.com/office/drawing/2014/main" id="{2C30936E-65D0-3D37-A2D1-E5315E53F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126" y="2723493"/>
            <a:ext cx="8373748" cy="16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4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ationVTI">
  <a:themeElements>
    <a:clrScheme name="Citation">
      <a:dk1>
        <a:sysClr val="windowText" lastClr="000000"/>
      </a:dk1>
      <a:lt1>
        <a:sysClr val="window" lastClr="FFFFFF"/>
      </a:lt1>
      <a:dk2>
        <a:srgbClr val="01375D"/>
      </a:dk2>
      <a:lt2>
        <a:srgbClr val="F3F2EF"/>
      </a:lt2>
      <a:accent1>
        <a:srgbClr val="29A3D2"/>
      </a:accent1>
      <a:accent2>
        <a:srgbClr val="0669AC"/>
      </a:accent2>
      <a:accent3>
        <a:srgbClr val="FD891C"/>
      </a:accent3>
      <a:accent4>
        <a:srgbClr val="FD6927"/>
      </a:accent4>
      <a:accent5>
        <a:srgbClr val="F95131"/>
      </a:accent5>
      <a:accent6>
        <a:srgbClr val="CE5FAE"/>
      </a:accent6>
      <a:hlink>
        <a:srgbClr val="0F8EC1"/>
      </a:hlink>
      <a:folHlink>
        <a:srgbClr val="DC6400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106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CitationVTI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You Call Me Lord?</dc:title>
  <dc:creator>Luke Capps</dc:creator>
  <cp:lastModifiedBy>Pulpit</cp:lastModifiedBy>
  <cp:revision>10</cp:revision>
  <dcterms:created xsi:type="dcterms:W3CDTF">2023-11-03T16:55:34Z</dcterms:created>
  <dcterms:modified xsi:type="dcterms:W3CDTF">2024-02-18T14:23:23Z</dcterms:modified>
</cp:coreProperties>
</file>